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7" r:id="rId2"/>
    <p:sldId id="258" r:id="rId3"/>
    <p:sldId id="259" r:id="rId4"/>
    <p:sldId id="260" r:id="rId5"/>
    <p:sldId id="261" r:id="rId6"/>
    <p:sldId id="262" r:id="rId7"/>
    <p:sldId id="263" r:id="rId8"/>
    <p:sldId id="264" r:id="rId9"/>
    <p:sldId id="265" r:id="rId10"/>
    <p:sldId id="266" r:id="rId11"/>
    <p:sldId id="279" r:id="rId12"/>
    <p:sldId id="268" r:id="rId13"/>
    <p:sldId id="269" r:id="rId14"/>
    <p:sldId id="280" r:id="rId15"/>
    <p:sldId id="281" r:id="rId16"/>
    <p:sldId id="282" r:id="rId17"/>
    <p:sldId id="270" r:id="rId18"/>
    <p:sldId id="271" r:id="rId19"/>
    <p:sldId id="272" r:id="rId20"/>
    <p:sldId id="273" r:id="rId21"/>
    <p:sldId id="274" r:id="rId22"/>
    <p:sldId id="275" r:id="rId23"/>
    <p:sldId id="276" r:id="rId24"/>
    <p:sldId id="278"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6353" autoAdjust="0"/>
  </p:normalViewPr>
  <p:slideViewPr>
    <p:cSldViewPr>
      <p:cViewPr varScale="1">
        <p:scale>
          <a:sx n="97" d="100"/>
          <a:sy n="97" d="100"/>
        </p:scale>
        <p:origin x="-131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501C9A-214F-41EE-83FB-AD52976F7A02}" type="datetimeFigureOut">
              <a:rPr lang="en-US" smtClean="0"/>
              <a:t>10/28/2009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499F8A-C899-4CC6-A11B-5B70FADF7571}"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F7E85BD-76E5-4832-8DBC-58095491CED8}" type="datetimeFigureOut">
              <a:rPr lang="en-US"/>
              <a:pPr>
                <a:defRPr/>
              </a:pPr>
              <a:t>10/28/2009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2B9DD8F5-956B-4D28-AC43-335330A1185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Set-up Room for a panel discussion with participants.</a:t>
            </a:r>
          </a:p>
          <a:p>
            <a:pPr>
              <a:spcBef>
                <a:spcPct val="0"/>
              </a:spcBef>
            </a:pPr>
            <a:r>
              <a:rPr lang="en-US" smtClean="0"/>
              <a:t>Set business cards at table with handouts.</a:t>
            </a:r>
          </a:p>
          <a:p>
            <a:pPr>
              <a:spcBef>
                <a:spcPct val="0"/>
              </a:spcBef>
            </a:pPr>
            <a:r>
              <a:rPr lang="en-US" smtClean="0"/>
              <a:t>Play the introductory slide show and music as participants enter the room.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lgn="just">
              <a:spcBef>
                <a:spcPct val="0"/>
              </a:spcBef>
            </a:pPr>
            <a:r>
              <a:rPr lang="en-US" b="1" smtClean="0"/>
              <a:t>Lead:</a:t>
            </a:r>
            <a:r>
              <a:rPr lang="en-US" smtClean="0"/>
              <a:t> Karlos</a:t>
            </a:r>
            <a:endParaRPr lang="en-US" b="1"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F1111A-5234-49BD-A6A6-5D10EB1707A7}"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Delma</a:t>
            </a:r>
            <a:endParaRPr lang="en-US" b="1" smtClean="0"/>
          </a:p>
        </p:txBody>
      </p:sp>
      <p:sp>
        <p:nvSpPr>
          <p:cNvPr id="6963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9B3B225-CAF2-4D3F-B7CF-E5C903CACC3E}" type="slidenum">
              <a:rPr lang="en-US" sz="1200">
                <a:latin typeface="Calibri" pitchFamily="34" charset="0"/>
              </a:rPr>
              <a:pPr algn="r"/>
              <a:t>11</a:t>
            </a:fld>
            <a:endParaRPr lang="en-US" sz="120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Delma</a:t>
            </a:r>
            <a:endParaRPr lang="en-US" b="1"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A47CC2-1E65-4F90-B5E2-1EE88B9AF0E0}" type="slidenum">
              <a:rPr lang="en-US"/>
              <a:pPr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a:t>
            </a:r>
            <a:r>
              <a:rPr lang="en-US" smtClean="0"/>
              <a:t>Delma</a:t>
            </a:r>
            <a:endParaRPr lang="en-US" b="1"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984771-20F8-4821-B943-D1C955E776D0}"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a:t>
            </a:r>
            <a:r>
              <a:rPr lang="en-US" smtClean="0"/>
              <a:t>Delma</a:t>
            </a:r>
            <a:endParaRPr lang="en-US" b="1" smtClean="0"/>
          </a:p>
        </p:txBody>
      </p:sp>
      <p:sp>
        <p:nvSpPr>
          <p:cNvPr id="716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A126317-C6DC-43C2-9570-9681C27243EB}" type="slidenum">
              <a:rPr lang="en-US" sz="1200">
                <a:latin typeface="Calibri" pitchFamily="34" charset="0"/>
              </a:rPr>
              <a:pPr algn="r"/>
              <a:t>14</a:t>
            </a:fld>
            <a:endParaRPr lang="en-US" sz="12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a:t>
            </a:r>
            <a:r>
              <a:rPr lang="en-US" smtClean="0"/>
              <a:t>Delma</a:t>
            </a:r>
            <a:endParaRPr lang="en-US" b="1" smtClean="0"/>
          </a:p>
        </p:txBody>
      </p:sp>
      <p:sp>
        <p:nvSpPr>
          <p:cNvPr id="7373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BAB2902-B568-47E7-92D1-55AC4DFFE5B8}" type="slidenum">
              <a:rPr lang="en-US" sz="1200">
                <a:latin typeface="Calibri" pitchFamily="34" charset="0"/>
              </a:rPr>
              <a:pPr algn="r"/>
              <a:t>15</a:t>
            </a:fld>
            <a:endParaRPr lang="en-US" sz="120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a:t>
            </a:r>
            <a:r>
              <a:rPr lang="en-US" smtClean="0"/>
              <a:t>Delma</a:t>
            </a:r>
            <a:endParaRPr lang="en-US" b="1" smtClean="0"/>
          </a:p>
        </p:txBody>
      </p:sp>
      <p:sp>
        <p:nvSpPr>
          <p:cNvPr id="7578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5E74A4E-720B-4A9E-92ED-4F4D0B45AC14}" type="slidenum">
              <a:rPr lang="en-US" sz="1200">
                <a:latin typeface="Calibri" pitchFamily="34" charset="0"/>
              </a:rPr>
              <a:pPr algn="r"/>
              <a:t>16</a:t>
            </a:fld>
            <a:endParaRPr lang="en-US" sz="12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a:t>
            </a:r>
            <a:r>
              <a:rPr lang="en-US" smtClean="0"/>
              <a:t>Delma</a:t>
            </a:r>
            <a:endParaRPr lang="en-US" b="1"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5A1CE3-BE11-4AD7-879E-99567824A3B5}" type="slidenum">
              <a:rPr lang="en-US"/>
              <a:pPr fontAlgn="base">
                <a:spcBef>
                  <a:spcPct val="0"/>
                </a:spcBef>
                <a:spcAft>
                  <a:spcPct val="0"/>
                </a:spcAft>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Delma</a:t>
            </a:r>
            <a:endParaRPr lang="en-US" b="1"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4DBA06-C2E4-4189-B973-8469A029FD81}" type="slidenum">
              <a:rPr lang="en-US"/>
              <a:pPr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b="1" dirty="0" smtClean="0"/>
              <a:t>Lead: </a:t>
            </a:r>
            <a:r>
              <a:rPr lang="en-US" dirty="0" err="1" smtClean="0"/>
              <a:t>Karlos</a:t>
            </a:r>
            <a:endParaRPr lang="en-US" b="1" dirty="0" smtClean="0"/>
          </a:p>
          <a:p>
            <a:pPr fontAlgn="auto">
              <a:spcBef>
                <a:spcPts val="0"/>
              </a:spcBef>
              <a:spcAft>
                <a:spcPts val="0"/>
              </a:spcAft>
              <a:defRPr/>
            </a:pPr>
            <a:endParaRPr lang="en-US" b="1" dirty="0" smtClean="0"/>
          </a:p>
          <a:p>
            <a:pPr fontAlgn="auto">
              <a:spcBef>
                <a:spcPts val="0"/>
              </a:spcBef>
              <a:spcAft>
                <a:spcPts val="0"/>
              </a:spcAft>
              <a:defRPr/>
            </a:pPr>
            <a:r>
              <a:rPr lang="en-US" dirty="0" smtClean="0"/>
              <a:t>What does this mean?</a:t>
            </a:r>
          </a:p>
          <a:p>
            <a:pPr fontAlgn="auto">
              <a:spcBef>
                <a:spcPts val="0"/>
              </a:spcBef>
              <a:spcAft>
                <a:spcPts val="0"/>
              </a:spcAft>
              <a:defRPr/>
            </a:pPr>
            <a:endParaRPr lang="en-US" dirty="0" smtClean="0"/>
          </a:p>
          <a:p>
            <a:pPr fontAlgn="auto">
              <a:spcBef>
                <a:spcPts val="0"/>
              </a:spcBef>
              <a:spcAft>
                <a:spcPts val="0"/>
              </a:spcAft>
              <a:defRPr/>
            </a:pPr>
            <a:r>
              <a:rPr lang="en-US" dirty="0" smtClean="0"/>
              <a:t>We wanted to get a sense of what Latinos felt a union should provide, so we asked! “What would you have wanted from your college union?”</a:t>
            </a:r>
          </a:p>
          <a:p>
            <a:pPr fontAlgn="auto">
              <a:spcBef>
                <a:spcPts val="0"/>
              </a:spcBef>
              <a:spcAft>
                <a:spcPts val="0"/>
              </a:spcAft>
              <a:defRPr/>
            </a:pPr>
            <a:endParaRPr lang="en-US" dirty="0" smtClean="0"/>
          </a:p>
          <a:p>
            <a:pPr fontAlgn="auto">
              <a:spcBef>
                <a:spcPts val="0"/>
              </a:spcBef>
              <a:spcAft>
                <a:spcPts val="0"/>
              </a:spcAft>
              <a:defRPr/>
            </a:pPr>
            <a:r>
              <a:rPr lang="en-US" dirty="0" smtClean="0"/>
              <a:t>From our Colleagues, we received feedback:</a:t>
            </a:r>
          </a:p>
          <a:p>
            <a:pPr fontAlgn="auto">
              <a:spcBef>
                <a:spcPts val="0"/>
              </a:spcBef>
              <a:spcAft>
                <a:spcPts val="0"/>
              </a:spcAft>
              <a:defRPr/>
            </a:pPr>
            <a:r>
              <a:rPr lang="en-US" sz="1000" dirty="0" smtClean="0"/>
              <a:t>Meeting with someone face-to-face</a:t>
            </a:r>
          </a:p>
          <a:p>
            <a:pPr fontAlgn="auto">
              <a:spcBef>
                <a:spcPts val="0"/>
              </a:spcBef>
              <a:spcAft>
                <a:spcPts val="0"/>
              </a:spcAft>
              <a:defRPr/>
            </a:pPr>
            <a:r>
              <a:rPr lang="en-US" sz="1000" dirty="0" smtClean="0"/>
              <a:t>College Union should be the hub of student activity</a:t>
            </a:r>
          </a:p>
          <a:p>
            <a:pPr fontAlgn="auto">
              <a:spcBef>
                <a:spcPts val="0"/>
              </a:spcBef>
              <a:spcAft>
                <a:spcPts val="0"/>
              </a:spcAft>
              <a:defRPr/>
            </a:pPr>
            <a:r>
              <a:rPr lang="en-US" sz="1000" dirty="0" smtClean="0"/>
              <a:t>“Union” as an intersection of campus engagement among all sub campus communities (students/faculty/staff)</a:t>
            </a:r>
          </a:p>
          <a:p>
            <a:pPr fontAlgn="auto">
              <a:spcBef>
                <a:spcPts val="0"/>
              </a:spcBef>
              <a:spcAft>
                <a:spcPts val="0"/>
              </a:spcAft>
              <a:defRPr/>
            </a:pPr>
            <a:r>
              <a:rPr lang="en-US" sz="1000" dirty="0" smtClean="0"/>
              <a:t>A center where we can model a sense of “community”</a:t>
            </a:r>
          </a:p>
          <a:p>
            <a:pPr fontAlgn="auto">
              <a:spcBef>
                <a:spcPts val="0"/>
              </a:spcBef>
              <a:spcAft>
                <a:spcPts val="0"/>
              </a:spcAft>
              <a:defRPr/>
            </a:pPr>
            <a:r>
              <a:rPr lang="en-US" sz="1000" dirty="0" smtClean="0"/>
              <a:t>The union should represent our community and play a role in encouraging our youth to seek higher education</a:t>
            </a:r>
          </a:p>
          <a:p>
            <a:pPr fontAlgn="auto">
              <a:spcBef>
                <a:spcPts val="0"/>
              </a:spcBef>
              <a:spcAft>
                <a:spcPts val="0"/>
              </a:spcAft>
              <a:defRPr/>
            </a:pPr>
            <a:r>
              <a:rPr lang="en-US" sz="1000" dirty="0" smtClean="0"/>
              <a:t>The nexus of campus life</a:t>
            </a:r>
          </a:p>
          <a:p>
            <a:pPr fontAlgn="auto">
              <a:spcBef>
                <a:spcPts val="0"/>
              </a:spcBef>
              <a:spcAft>
                <a:spcPts val="0"/>
              </a:spcAft>
              <a:defRPr/>
            </a:pPr>
            <a:r>
              <a:rPr lang="en-US" sz="1000" dirty="0" smtClean="0"/>
              <a:t>I would want to have felt welcomed into my Union and know that I will be respected there, regardless of my </a:t>
            </a:r>
            <a:r>
              <a:rPr lang="en-US" sz="1000" dirty="0" err="1" smtClean="0"/>
              <a:t>ethinic</a:t>
            </a:r>
            <a:r>
              <a:rPr lang="en-US" sz="1000" dirty="0" smtClean="0"/>
              <a:t> background.</a:t>
            </a:r>
          </a:p>
          <a:p>
            <a:pPr fontAlgn="auto">
              <a:spcBef>
                <a:spcPts val="0"/>
              </a:spcBef>
              <a:spcAft>
                <a:spcPts val="0"/>
              </a:spcAft>
              <a:defRPr/>
            </a:pPr>
            <a:r>
              <a:rPr lang="en-US" sz="1000" dirty="0" smtClean="0"/>
              <a:t>To develop a person’s well being and intellect</a:t>
            </a:r>
          </a:p>
          <a:p>
            <a:pPr fontAlgn="auto">
              <a:spcBef>
                <a:spcPts val="0"/>
              </a:spcBef>
              <a:spcAft>
                <a:spcPts val="0"/>
              </a:spcAft>
              <a:defRPr/>
            </a:pPr>
            <a:r>
              <a:rPr lang="en-US" sz="1000" dirty="0" smtClean="0"/>
              <a:t>And…FOOD!</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DCDD1B-1814-4802-B483-454CAC7489E9}" type="slidenum">
              <a:rPr lang="en-US"/>
              <a:pPr fontAlgn="base">
                <a:spcBef>
                  <a:spcPct val="0"/>
                </a:spcBef>
                <a:spcAft>
                  <a:spcPct val="0"/>
                </a:spcAft>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Karlos</a:t>
            </a:r>
          </a:p>
          <a:p>
            <a:pPr>
              <a:spcBef>
                <a:spcPct val="0"/>
              </a:spcBef>
            </a:pPr>
            <a:r>
              <a:rPr lang="en-US" smtClean="0"/>
              <a:t>Karlos will begin session by welcoming the participants.</a:t>
            </a:r>
          </a:p>
          <a:p>
            <a:pPr>
              <a:spcBef>
                <a:spcPct val="0"/>
              </a:spcBef>
            </a:pPr>
            <a:r>
              <a:rPr lang="en-US" smtClean="0"/>
              <a:t>Bios will be distributed and each panelist will provide a brief synopsis of who they are…most likely easiest to use the bio sheet as a guide.</a:t>
            </a:r>
          </a:p>
          <a:p>
            <a:pPr>
              <a:spcBef>
                <a:spcPct val="0"/>
              </a:spcBef>
            </a:pPr>
            <a:endParaRPr lang="en-US" smtClean="0"/>
          </a:p>
          <a:p>
            <a:pPr>
              <a:spcBef>
                <a:spcPct val="0"/>
              </a:spcBef>
            </a:pPr>
            <a:r>
              <a:rPr lang="en-US" smtClean="0"/>
              <a:t>Alpha Order?</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1939EE-F7ED-451A-B4F4-6D76801394D2}"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Karlos</a:t>
            </a:r>
          </a:p>
          <a:p>
            <a:pPr>
              <a:spcBef>
                <a:spcPct val="0"/>
              </a:spcBef>
            </a:pPr>
            <a:endParaRPr lang="en-US" b="1" smtClean="0"/>
          </a:p>
          <a:p>
            <a:pPr>
              <a:spcBef>
                <a:spcPct val="0"/>
              </a:spcBef>
            </a:pPr>
            <a:r>
              <a:rPr lang="en-US" smtClean="0"/>
              <a:t>Surveying our Hispanic students, we also found the same responses. Also included were study locations</a:t>
            </a:r>
          </a:p>
          <a:p>
            <a:pPr>
              <a:spcBef>
                <a:spcPct val="0"/>
              </a:spcBef>
            </a:pPr>
            <a:endParaRPr lang="en-US" smtClean="0"/>
          </a:p>
          <a:p>
            <a:pPr>
              <a:spcBef>
                <a:spcPct val="0"/>
              </a:spcBef>
            </a:pPr>
            <a:r>
              <a:rPr lang="en-US" smtClean="0"/>
              <a:t>This is the opportunity to share our suggestions based on the information and provide best practices as Latino colleagues and professionals.</a:t>
            </a:r>
          </a:p>
          <a:p>
            <a:pPr>
              <a:spcBef>
                <a:spcPct val="0"/>
              </a:spcBef>
            </a:pPr>
            <a:r>
              <a:rPr lang="en-US" smtClean="0"/>
              <a:t>Our “story” influences our work. </a:t>
            </a:r>
          </a:p>
          <a:p>
            <a:pPr>
              <a:spcBef>
                <a:spcPct val="0"/>
              </a:spcBef>
            </a:pPr>
            <a:endParaRPr lang="en-US" smtClean="0"/>
          </a:p>
          <a:p>
            <a:pPr>
              <a:spcBef>
                <a:spcPct val="0"/>
              </a:spcBef>
            </a:pPr>
            <a:r>
              <a:rPr lang="en-US" smtClean="0"/>
              <a:t>Perspective: A Latino student is not </a:t>
            </a:r>
            <a:r>
              <a:rPr lang="en-US" b="1" smtClean="0"/>
              <a:t>deficient</a:t>
            </a:r>
            <a:r>
              <a:rPr lang="en-US" smtClean="0"/>
              <a:t>, but rather comes with a different back “story” that we must recognize will not be the same as the next Latino student. Try to build community through your programs, one-to-one interactions; find the connection you have with your group of students.</a:t>
            </a:r>
          </a:p>
          <a:p>
            <a:pPr>
              <a:spcBef>
                <a:spcPct val="0"/>
              </a:spcBef>
            </a:pPr>
            <a:endParaRPr lang="en-US" smtClean="0"/>
          </a:p>
          <a:p>
            <a:pPr>
              <a:spcBef>
                <a:spcPct val="0"/>
              </a:spcBef>
            </a:pPr>
            <a:r>
              <a:rPr lang="en-US" smtClean="0"/>
              <a:t>We will also want to open the session up for responses and input from the audience.</a:t>
            </a:r>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AB6D5B-6DFD-4CC3-8A43-BFEACA4346B1}" type="slidenum">
              <a:rPr lang="en-US"/>
              <a:pPr fontAlgn="base">
                <a:spcBef>
                  <a:spcPct val="0"/>
                </a:spcBef>
                <a:spcAft>
                  <a:spcPct val="0"/>
                </a:spcAft>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Karlos</a:t>
            </a:r>
            <a:endParaRPr lang="en-US" b="1" smtClean="0"/>
          </a:p>
          <a:p>
            <a:pPr>
              <a:spcBef>
                <a:spcPct val="0"/>
              </a:spcBef>
            </a:pPr>
            <a:endParaRPr lang="en-US" b="1" smtClean="0"/>
          </a:p>
          <a:p>
            <a:pPr>
              <a:spcBef>
                <a:spcPct val="0"/>
              </a:spcBef>
            </a:pPr>
            <a:r>
              <a:rPr lang="en-US" smtClean="0"/>
              <a:t>The key here is that we ALL need to be supported in some way to be successful. Your attendance today is a role modeling of the fact that you have an interest in promoting success for our Latino students. By being a community builder, you are creating avenues of connection for Latino students on your campus.</a:t>
            </a:r>
          </a:p>
          <a:p>
            <a:pPr>
              <a:spcBef>
                <a:spcPct val="0"/>
              </a:spcBef>
            </a:pPr>
            <a:endParaRPr lang="en-US" smtClean="0"/>
          </a:p>
          <a:p>
            <a:pPr>
              <a:spcBef>
                <a:spcPct val="0"/>
              </a:spcBef>
            </a:pPr>
            <a:r>
              <a:rPr lang="en-US" smtClean="0"/>
              <a:t>Our campuses are filled with Millennials; while the students may bring their various stories to campus, they do share some common traits: close to parents, ethnically diverse, less interested in racial diversity, stressed, concerned about their future</a:t>
            </a:r>
          </a:p>
          <a:p>
            <a:pPr>
              <a:spcBef>
                <a:spcPct val="0"/>
              </a:spcBef>
            </a:pPr>
            <a:endParaRPr lang="en-US" smtClean="0"/>
          </a:p>
          <a:p>
            <a:pPr>
              <a:spcBef>
                <a:spcPct val="0"/>
              </a:spcBef>
            </a:pPr>
            <a:r>
              <a:rPr lang="en-US" smtClean="0"/>
              <a:t>In the end, every campus is different, so why not just begin a dialog with your students? There’s no one formula for student success among Latino students.</a:t>
            </a:r>
          </a:p>
          <a:p>
            <a:pPr>
              <a:spcBef>
                <a:spcPct val="0"/>
              </a:spcBef>
            </a:pPr>
            <a:endParaRPr lang="en-US"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1AE25F-C7C6-4306-ADD8-49139CAD9F46}" type="slidenum">
              <a:rPr lang="en-US"/>
              <a:pPr fontAlgn="base">
                <a:spcBef>
                  <a:spcPct val="0"/>
                </a:spcBef>
                <a:spcAft>
                  <a:spcPct val="0"/>
                </a:spcAft>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a:t>
            </a:r>
            <a:r>
              <a:rPr lang="en-US" smtClean="0"/>
              <a:t>Delma</a:t>
            </a:r>
          </a:p>
          <a:p>
            <a:pPr>
              <a:spcBef>
                <a:spcPct val="0"/>
              </a:spcBef>
            </a:pPr>
            <a:endParaRPr lang="en-US" smtClean="0"/>
          </a:p>
          <a:p>
            <a:pPr>
              <a:spcBef>
                <a:spcPct val="0"/>
              </a:spcBef>
            </a:pPr>
            <a:r>
              <a:rPr lang="en-US" smtClean="0"/>
              <a:t>Open the floor for specific questions.</a:t>
            </a:r>
          </a:p>
          <a:p>
            <a:pPr>
              <a:spcBef>
                <a:spcPct val="0"/>
              </a:spcBef>
            </a:pPr>
            <a:endParaRPr lang="en-US" smtClean="0"/>
          </a:p>
          <a:p>
            <a:pPr>
              <a:spcBef>
                <a:spcPct val="0"/>
              </a:spcBef>
            </a:pPr>
            <a:r>
              <a:rPr lang="en-US" smtClean="0"/>
              <a:t>Conclude by thanking the participants and asking that they fill out the educational session evaluation forms.</a:t>
            </a:r>
          </a:p>
          <a:p>
            <a:pPr>
              <a:spcBef>
                <a:spcPct val="0"/>
              </a:spcBef>
            </a:pPr>
            <a:r>
              <a:rPr lang="en-US" smtClean="0"/>
              <a:t>Ed Session Block: 4</a:t>
            </a:r>
            <a:endParaRPr lang="en-US" b="1" smtClean="0"/>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91B3CD-F978-40E4-AADB-F8643E3541E6}" type="slidenum">
              <a:rPr lang="en-US"/>
              <a:pPr fontAlgn="base">
                <a:spcBef>
                  <a:spcPct val="0"/>
                </a:spcBef>
                <a:spcAft>
                  <a:spcPct val="0"/>
                </a:spcAft>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Delma</a:t>
            </a:r>
            <a:endParaRPr lang="en-US" b="1" smtClean="0"/>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539716-4B07-4C81-8810-B6A724CAB013}" type="slidenum">
              <a:rPr lang="en-US"/>
              <a:pPr fontAlgn="base">
                <a:spcBef>
                  <a:spcPct val="0"/>
                </a:spcBef>
                <a:spcAft>
                  <a:spcPct val="0"/>
                </a:spcAft>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Delma</a:t>
            </a:r>
            <a:endParaRPr lang="en-US" b="1"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EEBAB4-671E-4D9B-AC8C-B6749A469871}" type="slidenum">
              <a:rPr lang="en-US"/>
              <a:pPr fontAlgn="base">
                <a:spcBef>
                  <a:spcPct val="0"/>
                </a:spcBef>
                <a:spcAft>
                  <a:spcPct val="0"/>
                </a:spcAft>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Karlos</a:t>
            </a:r>
          </a:p>
          <a:p>
            <a:pPr>
              <a:spcBef>
                <a:spcPct val="0"/>
              </a:spcBef>
            </a:pPr>
            <a:endParaRPr lang="en-US" b="1" smtClean="0"/>
          </a:p>
          <a:p>
            <a:pPr>
              <a:spcBef>
                <a:spcPct val="0"/>
              </a:spcBef>
            </a:pPr>
            <a:r>
              <a:rPr lang="en-US" smtClean="0"/>
              <a:t>Review the Session Objectives with the participants.</a:t>
            </a:r>
          </a:p>
          <a:p>
            <a:pPr>
              <a:spcBef>
                <a:spcPct val="0"/>
              </a:spcBef>
            </a:pPr>
            <a:endParaRPr lang="en-US" smtClean="0"/>
          </a:p>
          <a:p>
            <a:pPr>
              <a:spcBef>
                <a:spcPct val="0"/>
              </a:spcBef>
            </a:pPr>
            <a:r>
              <a:rPr lang="en-US" smtClean="0"/>
              <a:t>Highlight that we are all so different, yet we share so many things in common (language, cultural heritage, etc.)</a:t>
            </a:r>
          </a:p>
          <a:p>
            <a:pPr>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B6421B-C50F-4DF1-8273-14D559573A59}"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Karlos</a:t>
            </a:r>
          </a:p>
          <a:p>
            <a:pPr>
              <a:spcBef>
                <a:spcPct val="0"/>
              </a:spcBef>
            </a:pPr>
            <a:r>
              <a:rPr lang="en-US" b="1" smtClean="0"/>
              <a:t>Assistant: Delma</a:t>
            </a:r>
          </a:p>
          <a:p>
            <a:pPr>
              <a:spcBef>
                <a:spcPct val="0"/>
              </a:spcBef>
            </a:pPr>
            <a:endParaRPr lang="en-US" b="1" smtClean="0"/>
          </a:p>
          <a:p>
            <a:pPr>
              <a:spcBef>
                <a:spcPct val="0"/>
              </a:spcBef>
            </a:pPr>
            <a:r>
              <a:rPr lang="en-US" smtClean="0"/>
              <a:t>Explain “we want to meet your additional needs, if time permits.” Facilitate asking the participants for any other expectations they have of the session. Assistant will write those things down on the flip chart.</a:t>
            </a:r>
          </a:p>
          <a:p>
            <a:pPr>
              <a:spcBef>
                <a:spcPct val="0"/>
              </a:spcBef>
            </a:pPr>
            <a:endParaRPr lang="en-US"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5CE65F-8A13-44BE-825E-7BAD0A80CE32}"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Delma</a:t>
            </a:r>
          </a:p>
          <a:p>
            <a:pPr>
              <a:spcBef>
                <a:spcPct val="0"/>
              </a:spcBef>
            </a:pPr>
            <a:endParaRPr lang="en-US" b="1" smtClean="0"/>
          </a:p>
          <a:p>
            <a:pPr>
              <a:spcBef>
                <a:spcPct val="0"/>
              </a:spcBef>
            </a:pPr>
            <a:r>
              <a:rPr lang="en-US" smtClean="0"/>
              <a:t>Use the Excerpt from the Role of the College Union to begin.</a:t>
            </a:r>
          </a:p>
          <a:p>
            <a:pPr>
              <a:spcBef>
                <a:spcPct val="0"/>
              </a:spcBef>
            </a:pPr>
            <a:endParaRPr lang="en-US" smtClean="0"/>
          </a:p>
          <a:p>
            <a:pPr>
              <a:spcBef>
                <a:spcPct val="0"/>
              </a:spcBef>
            </a:pPr>
            <a:r>
              <a:rPr lang="en-US" smtClean="0"/>
              <a:t>Why this session? The seven of us spent much time discussing this topic and how to approach it. The one similarity which continued to recur is that of community. As union professionals, we are community builders. As Latinos, we also have a strong sense of community. With those two things in mind, the topic of Latino student engagement and involvement with the union seemed a logical topic to explore and discuss with our colleagues at the annual conference</a:t>
            </a:r>
          </a:p>
          <a:p>
            <a:pPr>
              <a:spcBef>
                <a:spcPct val="0"/>
              </a:spcBef>
            </a:pPr>
            <a:endParaRPr lang="en-US" smtClean="0"/>
          </a:p>
          <a:p>
            <a:pPr>
              <a:spcBef>
                <a:spcPct val="0"/>
              </a:spcBef>
            </a:pPr>
            <a:r>
              <a:rPr lang="en-US" smtClean="0"/>
              <a:t>While this was a good starting point, there were lots of things we had to work through to share some common understandings.</a:t>
            </a:r>
          </a:p>
          <a:p>
            <a:pPr>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AE16A0-7D7D-450C-8D63-CB5802E43852}"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fontAlgn="auto">
              <a:spcBef>
                <a:spcPts val="0"/>
              </a:spcBef>
              <a:spcAft>
                <a:spcPts val="0"/>
              </a:spcAft>
              <a:defRPr/>
            </a:pPr>
            <a:r>
              <a:rPr lang="en-US" b="1" dirty="0" smtClean="0"/>
              <a:t>Lead</a:t>
            </a:r>
            <a:r>
              <a:rPr lang="en-US" dirty="0" smtClean="0"/>
              <a:t>: </a:t>
            </a:r>
            <a:r>
              <a:rPr lang="en-US" dirty="0" err="1" smtClean="0"/>
              <a:t>Delma</a:t>
            </a:r>
            <a:endParaRPr lang="en-US" dirty="0" smtClean="0"/>
          </a:p>
          <a:p>
            <a:pPr fontAlgn="auto">
              <a:spcBef>
                <a:spcPts val="0"/>
              </a:spcBef>
              <a:spcAft>
                <a:spcPts val="0"/>
              </a:spcAft>
              <a:defRPr/>
            </a:pPr>
            <a:endParaRPr lang="en-US" b="1" dirty="0" smtClean="0"/>
          </a:p>
          <a:p>
            <a:pPr fontAlgn="auto">
              <a:spcBef>
                <a:spcPts val="0"/>
              </a:spcBef>
              <a:spcAft>
                <a:spcPts val="0"/>
              </a:spcAft>
              <a:defRPr/>
            </a:pPr>
            <a:r>
              <a:rPr lang="en-US" dirty="0" smtClean="0"/>
              <a:t>One of the first items we discussed was the fact that even amongst ourselves we refer to ourselves so differently. We also knew that our Latino friends used various words to identify themselves. Examples are….</a:t>
            </a:r>
          </a:p>
          <a:p>
            <a:pPr fontAlgn="auto">
              <a:spcBef>
                <a:spcPts val="0"/>
              </a:spcBef>
              <a:spcAft>
                <a:spcPts val="0"/>
              </a:spcAft>
              <a:defRPr/>
            </a:pPr>
            <a:endParaRPr lang="en-US" dirty="0" smtClean="0"/>
          </a:p>
          <a:p>
            <a:pPr fontAlgn="auto">
              <a:spcBef>
                <a:spcPts val="0"/>
              </a:spcBef>
              <a:spcAft>
                <a:spcPts val="0"/>
              </a:spcAft>
              <a:defRPr/>
            </a:pPr>
            <a:r>
              <a:rPr lang="en-US" dirty="0" smtClean="0"/>
              <a:t>We surveyed colleagues on our campuses and asked, “How do you categorize yourself?” These are the responses we received from our colleagues.</a:t>
            </a:r>
          </a:p>
          <a:p>
            <a:pPr fontAlgn="auto">
              <a:spcBef>
                <a:spcPts val="0"/>
              </a:spcBef>
              <a:spcAft>
                <a:spcPts val="0"/>
              </a:spcAft>
              <a:defRPr/>
            </a:pPr>
            <a:endParaRPr lang="en-US" dirty="0" smtClean="0"/>
          </a:p>
          <a:p>
            <a:pPr fontAlgn="auto">
              <a:spcBef>
                <a:spcPts val="0"/>
              </a:spcBef>
              <a:spcAft>
                <a:spcPts val="0"/>
              </a:spcAft>
              <a:defRPr/>
            </a:pPr>
            <a:r>
              <a:rPr lang="en-US" dirty="0" smtClean="0"/>
              <a:t>We also asked, “Why do you identify with the selected category?”</a:t>
            </a:r>
          </a:p>
          <a:p>
            <a:pPr fontAlgn="auto">
              <a:spcBef>
                <a:spcPts val="0"/>
              </a:spcBef>
              <a:spcAft>
                <a:spcPts val="0"/>
              </a:spcAft>
              <a:defRPr/>
            </a:pPr>
            <a:r>
              <a:rPr lang="en-US" dirty="0" err="1" smtClean="0"/>
              <a:t>Responeses</a:t>
            </a:r>
            <a:r>
              <a:rPr lang="en-US" dirty="0" smtClean="0"/>
              <a:t> to this question included: </a:t>
            </a:r>
          </a:p>
          <a:p>
            <a:pPr fontAlgn="auto">
              <a:spcBef>
                <a:spcPts val="0"/>
              </a:spcBef>
              <a:spcAft>
                <a:spcPts val="0"/>
              </a:spcAft>
              <a:defRPr/>
            </a:pPr>
            <a:r>
              <a:rPr lang="en-US" dirty="0" smtClean="0"/>
              <a:t>Hispanic: “Because that is what I was told”</a:t>
            </a:r>
          </a:p>
          <a:p>
            <a:pPr fontAlgn="auto">
              <a:spcBef>
                <a:spcPts val="0"/>
              </a:spcBef>
              <a:spcAft>
                <a:spcPts val="0"/>
              </a:spcAft>
              <a:defRPr/>
            </a:pPr>
            <a:r>
              <a:rPr lang="en-US" dirty="0" smtClean="0"/>
              <a:t>Hispanic: “It encompasses all the different categories”</a:t>
            </a:r>
          </a:p>
          <a:p>
            <a:pPr fontAlgn="auto">
              <a:spcBef>
                <a:spcPts val="0"/>
              </a:spcBef>
              <a:spcAft>
                <a:spcPts val="0"/>
              </a:spcAft>
              <a:defRPr/>
            </a:pPr>
            <a:r>
              <a:rPr lang="en-US" dirty="0" smtClean="0"/>
              <a:t>Latina: “Encompasses several Spanish/Mexican origins and I often believe that it represents a “holistic” approach to the experiences that Latina women experience…this allows for a broader meaning/self-identification that is comfortable”</a:t>
            </a:r>
          </a:p>
          <a:p>
            <a:pPr fontAlgn="auto">
              <a:spcBef>
                <a:spcPts val="0"/>
              </a:spcBef>
              <a:spcAft>
                <a:spcPts val="0"/>
              </a:spcAft>
              <a:defRPr/>
            </a:pPr>
            <a:r>
              <a:rPr lang="en-US" dirty="0" smtClean="0"/>
              <a:t>Mexican-American: “…Label that clearly states that my descendants are from Mexico, which is true, but I don’t always agree with the assumptions that go along with that label.”</a:t>
            </a:r>
          </a:p>
          <a:p>
            <a:pPr fontAlgn="auto">
              <a:spcBef>
                <a:spcPts val="0"/>
              </a:spcBef>
              <a:spcAft>
                <a:spcPts val="0"/>
              </a:spcAft>
              <a:defRPr/>
            </a:pPr>
            <a:r>
              <a:rPr lang="en-US" dirty="0" smtClean="0"/>
              <a:t>Several: “I have identified with several categories at one time or another, depending on the situation”</a:t>
            </a:r>
          </a:p>
          <a:p>
            <a:pPr fontAlgn="auto">
              <a:spcBef>
                <a:spcPts val="0"/>
              </a:spcBef>
              <a:spcAft>
                <a:spcPts val="0"/>
              </a:spcAft>
              <a:defRPr/>
            </a:pPr>
            <a:r>
              <a:rPr lang="en-US" dirty="0" smtClean="0"/>
              <a:t>Several: “When younger, I labeled myself Mexican-American, but now I consider myself Hispanic and proud to be a Latina”</a:t>
            </a:r>
          </a:p>
          <a:p>
            <a:pPr fontAlgn="auto">
              <a:spcBef>
                <a:spcPts val="0"/>
              </a:spcBef>
              <a:spcAft>
                <a:spcPts val="0"/>
              </a:spcAft>
              <a:defRPr/>
            </a:pPr>
            <a:r>
              <a:rPr lang="en-US" dirty="0" smtClean="0"/>
              <a:t>Several: “Well, Hispanic &amp; Latino are overall encompassing. They mean the same to me. As for American, well, yes. I am that first. I do call myself Mexican-American.”</a:t>
            </a:r>
          </a:p>
          <a:p>
            <a:pPr fontAlgn="auto">
              <a:spcBef>
                <a:spcPts val="0"/>
              </a:spcBef>
              <a:spcAft>
                <a:spcPts val="0"/>
              </a:spcAft>
              <a:defRPr/>
            </a:pPr>
            <a:endParaRPr lang="en-US" dirty="0"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D9C8DF-09E3-4567-A966-0952D439D394}"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Karlos</a:t>
            </a:r>
            <a:endParaRPr lang="en-US" b="1"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90E8E9-461B-4693-A409-765159CF593E}"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a:t>
            </a:r>
            <a:r>
              <a:rPr lang="en-US" smtClean="0"/>
              <a:t> Karlos</a:t>
            </a:r>
            <a:endParaRPr lang="en-US" b="1"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626751-729A-4ECA-94AC-5E528978F10B}"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Lead: Karlos</a:t>
            </a:r>
          </a:p>
          <a:p>
            <a:pPr>
              <a:spcBef>
                <a:spcPct val="0"/>
              </a:spcBef>
            </a:pPr>
            <a:endParaRPr lang="en-US" b="1" smtClean="0"/>
          </a:p>
          <a:p>
            <a:pPr>
              <a:spcBef>
                <a:spcPct val="0"/>
              </a:spcBef>
            </a:pPr>
            <a:r>
              <a:rPr lang="en-US" smtClean="0"/>
              <a:t>Begin to share the picture on our campuses</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F952DA-8955-4B35-AEB0-544D3335BA25}"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BB6E8DD6-55A8-420F-A1B5-2D99C2D34145}" type="datetimeFigureOut">
              <a:rPr lang="en-US"/>
              <a:pPr>
                <a:defRPr/>
              </a:pPr>
              <a:t>10/28/2009</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8B02924F-6910-4341-96BB-8324206456E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BB2419A-CE34-4524-BDCF-D68648A33930}" type="datetimeFigureOut">
              <a:rPr lang="en-US"/>
              <a:pPr>
                <a:defRPr/>
              </a:pPr>
              <a:t>10/28/2009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7C4FFA1-5193-4115-B533-9DB2F40A796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8AF34AF3-C0E9-4D60-B66D-F85F3DEE6E3F}" type="datetimeFigureOut">
              <a:rPr lang="en-US"/>
              <a:pPr>
                <a:defRPr/>
              </a:pPr>
              <a:t>10/28/2009</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5BE0C62F-86DB-42E2-9076-1B9A32C53CC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2667000" cy="365125"/>
          </a:xfrm>
        </p:spPr>
        <p:txBody>
          <a:bodyPr/>
          <a:lstStyle>
            <a:lvl1pPr>
              <a:defRPr/>
            </a:lvl1pPr>
          </a:lstStyle>
          <a:p>
            <a:pPr>
              <a:defRPr/>
            </a:pPr>
            <a:fld id="{AC54B223-516E-46A0-8ACD-BF96C7F078C8}" type="datetimeFigureOut">
              <a:rPr lang="en-US"/>
              <a:pPr>
                <a:defRPr/>
              </a:pPr>
              <a:t>10/28/2009</a:t>
            </a:fld>
            <a:endParaRPr lang="en-US"/>
          </a:p>
        </p:txBody>
      </p:sp>
      <p:sp>
        <p:nvSpPr>
          <p:cNvPr id="3" name="Footer Placeholder 2"/>
          <p:cNvSpPr>
            <a:spLocks noGrp="1"/>
          </p:cNvSpPr>
          <p:nvPr>
            <p:ph type="ftr" sz="quarter" idx="11"/>
          </p:nvPr>
        </p:nvSpPr>
        <p:spPr>
          <a:xfrm>
            <a:off x="609600" y="6248400"/>
            <a:ext cx="5421313" cy="365125"/>
          </a:xfr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1271588"/>
            <a:ext cx="533400" cy="244475"/>
          </a:xfrm>
        </p:spPr>
        <p:txBody>
          <a:bodyPr/>
          <a:lstStyle>
            <a:lvl1pPr>
              <a:defRPr/>
            </a:lvl1pPr>
          </a:lstStyle>
          <a:p>
            <a:pPr>
              <a:defRPr/>
            </a:pPr>
            <a:fld id="{C5030CEE-1BE7-48B4-9EDD-241B2DB76F8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FF78178-AE29-42E1-AD06-A8C6F482429C}" type="datetimeFigureOut">
              <a:rPr lang="en-US"/>
              <a:pPr>
                <a:defRPr/>
              </a:pPr>
              <a:t>10/28/2009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56ACC82-4617-4030-AF6D-26EC79F950F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49A92F2A-6C4B-49E7-BA55-A8DFF55FC688}" type="datetimeFigureOut">
              <a:rPr lang="en-US"/>
              <a:pPr>
                <a:defRPr/>
              </a:pPr>
              <a:t>10/28/2009</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CDA60C1F-FD2E-4DE3-B5F4-F22A91391327}"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2B866786-D27F-4EA6-B71C-40F3A490A1AE}" type="datetimeFigureOut">
              <a:rPr lang="en-US"/>
              <a:pPr>
                <a:defRPr/>
              </a:pPr>
              <a:t>10/28/2009</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D5B6EFB4-410C-49F8-BE0D-B4558C793E05}"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B620A328-DE58-48A7-AAA4-9FA2E902A582}" type="datetimeFigureOut">
              <a:rPr lang="en-US"/>
              <a:pPr>
                <a:defRPr/>
              </a:pPr>
              <a:t>10/28/2009</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6C509C7F-6AB1-453B-B1F1-F8C8EDDBB833}"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BBBF7E94-DB03-4737-B66A-26BD4C0280D8}" type="datetimeFigureOut">
              <a:rPr lang="en-US"/>
              <a:pPr>
                <a:defRPr/>
              </a:pPr>
              <a:t>10/28/2009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F7779520-A024-45FF-AEA6-87E61AB88D5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0E527F3A-456D-405A-A117-E1E37985ABCC}" type="datetimeFigureOut">
              <a:rPr lang="en-US"/>
              <a:pPr>
                <a:defRPr/>
              </a:pPr>
              <a:t>10/28/2009</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CBE061C4-3BDE-418D-BB80-6966CF4EF07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08F6503-8A5D-4F31-B57F-F9DA3223730A}" type="datetimeFigureOut">
              <a:rPr lang="en-US"/>
              <a:pPr>
                <a:defRPr/>
              </a:pPr>
              <a:t>10/28/2009</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C7FE47B2-8EEB-4C34-A5FB-8DE69EBB378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CFED1592-BA5F-461A-991F-DB37BA50E2A4}" type="datetimeFigureOut">
              <a:rPr lang="en-US"/>
              <a:pPr>
                <a:defRPr/>
              </a:pPr>
              <a:t>10/28/2009</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smtClean="0"/>
            </a:lvl1pPr>
          </a:lstStyle>
          <a:p>
            <a:pPr>
              <a:defRPr/>
            </a:pPr>
            <a:fld id="{4A895F52-CAA9-4621-8AFF-897551E3AD8B}"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defRPr>
            </a:lvl1pPr>
          </a:lstStyle>
          <a:p>
            <a:pPr>
              <a:defRPr/>
            </a:pPr>
            <a:fld id="{4B0FC084-8F8E-4A7E-A40D-A66019C8E84F}" type="datetimeFigureOut">
              <a:rPr lang="en-US"/>
              <a:pPr>
                <a:defRPr/>
              </a:pPr>
              <a:t>10/28/2009</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defRPr>
            </a:lvl1pPr>
          </a:lstStyle>
          <a:p>
            <a:pPr>
              <a:defRPr/>
            </a:pPr>
            <a:fld id="{9DC49A2D-DCE3-4588-833A-3317CC5A729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1" r:id="rId2"/>
    <p:sldLayoutId id="2147483674" r:id="rId3"/>
    <p:sldLayoutId id="2147483675" r:id="rId4"/>
    <p:sldLayoutId id="2147483676" r:id="rId5"/>
    <p:sldLayoutId id="2147483670" r:id="rId6"/>
    <p:sldLayoutId id="2147483677" r:id="rId7"/>
    <p:sldLayoutId id="2147483669" r:id="rId8"/>
    <p:sldLayoutId id="2147483678" r:id="rId9"/>
    <p:sldLayoutId id="2147483668" r:id="rId10"/>
    <p:sldLayoutId id="2147483679" r:id="rId11"/>
    <p:sldLayoutId id="2147483672" r:id="rId12"/>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w Cen MT" pitchFamily="34" charset="0"/>
        </a:defRPr>
      </a:lvl2pPr>
      <a:lvl3pPr algn="l" rtl="0" fontAlgn="base">
        <a:spcBef>
          <a:spcPct val="0"/>
        </a:spcBef>
        <a:spcAft>
          <a:spcPct val="0"/>
        </a:spcAft>
        <a:defRPr sz="4400">
          <a:solidFill>
            <a:schemeClr val="tx2"/>
          </a:solidFill>
          <a:latin typeface="Tw Cen MT" pitchFamily="34" charset="0"/>
        </a:defRPr>
      </a:lvl3pPr>
      <a:lvl4pPr algn="l" rtl="0" fontAlgn="base">
        <a:spcBef>
          <a:spcPct val="0"/>
        </a:spcBef>
        <a:spcAft>
          <a:spcPct val="0"/>
        </a:spcAft>
        <a:defRPr sz="4400">
          <a:solidFill>
            <a:schemeClr val="tx2"/>
          </a:solidFill>
          <a:latin typeface="Tw Cen MT" pitchFamily="34" charset="0"/>
        </a:defRPr>
      </a:lvl4pPr>
      <a:lvl5pPr algn="l" rtl="0" fontAlgn="base">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hacu.net/hacu/Data,_Statistics,_and_Research_EN.asp?SnID=1389287315" TargetMode="External"/><Relationship Id="rId7" Type="http://schemas.openxmlformats.org/officeDocument/2006/relationships/hyperlink" Target="http://professionals.collegeboard.com/profdownload/pdf/minorityhig_3948.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cpr.iub.edu/uploads/HLC%20NCA%20High%20Impact%20Practices%20Kinzie%202009%20%5bCompatibility%20Mode%5d.pdf" TargetMode="External"/><Relationship Id="rId5" Type="http://schemas.openxmlformats.org/officeDocument/2006/relationships/hyperlink" Target="http://cpr.iub.edu/uploads/Bridges,%20B.%20K.,%20Cambridge,%20B.,%20Kuh,%20G.%20D.,%20&amp;%20Leegwater,%20L.%20H.%20(2005)%20Stu%20Eng%20at%20MSI.pdf" TargetMode="External"/><Relationship Id="rId4" Type="http://schemas.openxmlformats.org/officeDocument/2006/relationships/hyperlink" Target="http://www.act.org/research/policymakers/pdf/CollegeReadinessLatino.pdf"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ctrTitle"/>
          </p:nvPr>
        </p:nvSpPr>
        <p:spPr>
          <a:xfrm>
            <a:off x="1371600" y="762000"/>
            <a:ext cx="6477000" cy="1752600"/>
          </a:xfrm>
        </p:spPr>
        <p:txBody>
          <a:bodyPr>
            <a:normAutofit/>
          </a:bodyPr>
          <a:lstStyle/>
          <a:p>
            <a:pPr fontAlgn="auto">
              <a:spcAft>
                <a:spcPts val="0"/>
              </a:spcAft>
              <a:defRPr/>
            </a:pPr>
            <a:r>
              <a:rPr lang="en-US" sz="4000" dirty="0" smtClean="0"/>
              <a:t>Add Salsa without losing your UC flavor </a:t>
            </a:r>
          </a:p>
        </p:txBody>
      </p:sp>
      <p:sp>
        <p:nvSpPr>
          <p:cNvPr id="14338" name="Subtitle 4"/>
          <p:cNvSpPr>
            <a:spLocks noGrp="1"/>
          </p:cNvSpPr>
          <p:nvPr>
            <p:ph type="subTitle" idx="1"/>
          </p:nvPr>
        </p:nvSpPr>
        <p:spPr>
          <a:xfrm>
            <a:off x="2362200" y="6049963"/>
            <a:ext cx="6705600" cy="685800"/>
          </a:xfrm>
        </p:spPr>
        <p:txBody>
          <a:bodyPr/>
          <a:lstStyle/>
          <a:p>
            <a:r>
              <a:rPr lang="en-US" smtClean="0"/>
              <a:t>How can we impact Latino student success?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612775" y="228600"/>
            <a:ext cx="8153400" cy="990600"/>
          </a:xfrm>
        </p:spPr>
        <p:txBody>
          <a:bodyPr/>
          <a:lstStyle/>
          <a:p>
            <a:r>
              <a:rPr lang="en-US" smtClean="0"/>
              <a:t>Students’ Hispanic Origin</a:t>
            </a:r>
          </a:p>
        </p:txBody>
      </p:sp>
      <p:sp>
        <p:nvSpPr>
          <p:cNvPr id="32770" name="Content Placeholder 2"/>
          <p:cNvSpPr>
            <a:spLocks noGrp="1"/>
          </p:cNvSpPr>
          <p:nvPr>
            <p:ph sz="quarter" idx="1"/>
          </p:nvPr>
        </p:nvSpPr>
        <p:spPr>
          <a:xfrm>
            <a:off x="612775" y="5334000"/>
            <a:ext cx="8153400" cy="990600"/>
          </a:xfrm>
        </p:spPr>
        <p:txBody>
          <a:bodyPr/>
          <a:lstStyle/>
          <a:p>
            <a:pPr>
              <a:buFont typeface="Arial" charset="0"/>
              <a:buNone/>
            </a:pPr>
            <a:r>
              <a:rPr lang="en-US" sz="1800" smtClean="0"/>
              <a:t>						Source: Excelencia in Education</a:t>
            </a:r>
          </a:p>
          <a:p>
            <a:pPr algn="r">
              <a:buFont typeface="Arial" charset="0"/>
              <a:buNone/>
            </a:pPr>
            <a:r>
              <a:rPr lang="en-US" sz="1800" smtClean="0"/>
              <a:t>Institute of Higher Education Policy</a:t>
            </a:r>
          </a:p>
          <a:p>
            <a:pPr algn="r">
              <a:buFont typeface="Arial" charset="0"/>
              <a:buNone/>
            </a:pPr>
            <a:r>
              <a:rPr lang="en-US" sz="1800" smtClean="0"/>
              <a:t>How Latino Students Pay for College: Patterns of Financial Aid in 2003-2004</a:t>
            </a:r>
          </a:p>
        </p:txBody>
      </p:sp>
      <p:graphicFrame>
        <p:nvGraphicFramePr>
          <p:cNvPr id="32772" name="Object 4"/>
          <p:cNvGraphicFramePr>
            <a:graphicFrameLocks noChangeAspect="1"/>
          </p:cNvGraphicFramePr>
          <p:nvPr/>
        </p:nvGraphicFramePr>
        <p:xfrm>
          <a:off x="1524000" y="1524000"/>
          <a:ext cx="6781800" cy="3810000"/>
        </p:xfrm>
        <a:graphic>
          <a:graphicData uri="http://schemas.openxmlformats.org/presentationml/2006/ole">
            <p:oleObj spid="_x0000_s32772" name="Chart" r:id="rId4" imgW="5000768" imgH="3305127" progId="MSGraph.Chart.8">
              <p:embed followColorScheme="full"/>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533400" y="273050"/>
            <a:ext cx="8153400" cy="869950"/>
          </a:xfrm>
        </p:spPr>
        <p:txBody>
          <a:bodyPr>
            <a:normAutofit fontScale="90000"/>
          </a:bodyPr>
          <a:lstStyle/>
          <a:p>
            <a:pPr fontAlgn="auto">
              <a:spcAft>
                <a:spcPts val="0"/>
              </a:spcAft>
              <a:defRPr/>
            </a:pPr>
            <a:r>
              <a:rPr lang="en-US" dirty="0" smtClean="0"/>
              <a:t>Age/Gender of Students Enrolled</a:t>
            </a:r>
            <a:br>
              <a:rPr lang="en-US" dirty="0" smtClean="0"/>
            </a:br>
            <a:r>
              <a:rPr lang="en-US" sz="4000" dirty="0" smtClean="0"/>
              <a:t>(18-24 year-olds)</a:t>
            </a:r>
          </a:p>
        </p:txBody>
      </p:sp>
      <p:sp>
        <p:nvSpPr>
          <p:cNvPr id="68611" name="Content Placeholder 2"/>
          <p:cNvSpPr>
            <a:spLocks noGrp="1"/>
          </p:cNvSpPr>
          <p:nvPr>
            <p:ph sz="quarter" idx="4294967295"/>
          </p:nvPr>
        </p:nvSpPr>
        <p:spPr>
          <a:xfrm>
            <a:off x="609600" y="2438400"/>
            <a:ext cx="3886200" cy="3581400"/>
          </a:xfrm>
        </p:spPr>
        <p:txBody>
          <a:bodyPr/>
          <a:lstStyle/>
          <a:p>
            <a:pPr>
              <a:buFont typeface="Wingdings" pitchFamily="2" charset="2"/>
              <a:buNone/>
            </a:pPr>
            <a:endParaRPr lang="en-US" smtClean="0">
              <a:solidFill>
                <a:schemeClr val="accent2"/>
              </a:solidFill>
            </a:endParaRPr>
          </a:p>
        </p:txBody>
      </p:sp>
      <p:sp>
        <p:nvSpPr>
          <p:cNvPr id="6" name="Content Placeholder 5"/>
          <p:cNvSpPr>
            <a:spLocks noGrp="1"/>
          </p:cNvSpPr>
          <p:nvPr>
            <p:ph sz="quarter" idx="4294967295"/>
          </p:nvPr>
        </p:nvSpPr>
        <p:spPr>
          <a:xfrm>
            <a:off x="4419600" y="2174875"/>
            <a:ext cx="4495800" cy="3951288"/>
          </a:xfrm>
        </p:spPr>
        <p:txBody>
          <a:bodyPr>
            <a:normAutofit/>
          </a:bodyPr>
          <a:lstStyle/>
          <a:p>
            <a:pPr>
              <a:buFont typeface="Wingdings" pitchFamily="2" charset="2"/>
              <a:buNone/>
            </a:pPr>
            <a:endParaRPr lang="en-US" smtClean="0">
              <a:solidFill>
                <a:schemeClr val="accent2"/>
              </a:solidFill>
            </a:endParaRPr>
          </a:p>
          <a:p>
            <a:pPr algn="r">
              <a:buFont typeface="Arial" charset="0"/>
              <a:buNone/>
            </a:pPr>
            <a:endParaRPr lang="en-US" b="1" smtClean="0">
              <a:solidFill>
                <a:srgbClr val="FFFF00"/>
              </a:solidFill>
            </a:endParaRPr>
          </a:p>
          <a:p>
            <a:pPr>
              <a:buFont typeface="Arial" charset="0"/>
              <a:buNone/>
            </a:pPr>
            <a:r>
              <a:rPr lang="en-US" sz="1800" smtClean="0">
                <a:solidFill>
                  <a:schemeClr val="bg1"/>
                </a:solidFill>
              </a:rPr>
              <a:t>Source: NCES, Digest of Education Statistics, 2005</a:t>
            </a:r>
          </a:p>
        </p:txBody>
      </p:sp>
      <p:sp>
        <p:nvSpPr>
          <p:cNvPr id="68613" name="Text Placeholder 3"/>
          <p:cNvSpPr>
            <a:spLocks noGrp="1"/>
          </p:cNvSpPr>
          <p:nvPr>
            <p:ph type="body" sz="quarter" idx="4294967295"/>
          </p:nvPr>
        </p:nvSpPr>
        <p:spPr>
          <a:xfrm>
            <a:off x="609600" y="1752600"/>
            <a:ext cx="3886200" cy="639763"/>
          </a:xfrm>
          <a:solidFill>
            <a:schemeClr val="accent2"/>
          </a:solidFill>
        </p:spPr>
        <p:txBody>
          <a:bodyPr anchor="ctr"/>
          <a:lstStyle/>
          <a:p>
            <a:pPr marL="0" indent="0">
              <a:buFontTx/>
              <a:buNone/>
            </a:pPr>
            <a:r>
              <a:rPr lang="en-US" sz="2000" b="1" smtClean="0">
                <a:solidFill>
                  <a:srgbClr val="FFFFFF"/>
                </a:solidFill>
              </a:rPr>
              <a:t>	Ethnic breakdown</a:t>
            </a:r>
          </a:p>
        </p:txBody>
      </p:sp>
      <p:sp>
        <p:nvSpPr>
          <p:cNvPr id="21509" name="Text Placeholder 4"/>
          <p:cNvSpPr>
            <a:spLocks noGrp="1"/>
          </p:cNvSpPr>
          <p:nvPr>
            <p:ph type="body" sz="quarter" idx="4294967295"/>
          </p:nvPr>
        </p:nvSpPr>
        <p:spPr>
          <a:xfrm>
            <a:off x="4419600" y="1535113"/>
            <a:ext cx="4267200" cy="639762"/>
          </a:xfrm>
          <a:solidFill>
            <a:schemeClr val="accent4"/>
          </a:solidFill>
        </p:spPr>
        <p:txBody>
          <a:bodyPr rtlCol="0" anchor="ctr">
            <a:normAutofit/>
          </a:bodyPr>
          <a:lstStyle/>
          <a:p>
            <a:pPr marL="0" indent="0" fontAlgn="auto">
              <a:spcAft>
                <a:spcPts val="0"/>
              </a:spcAft>
              <a:buFontTx/>
              <a:buNone/>
              <a:defRPr/>
            </a:pPr>
            <a:r>
              <a:rPr lang="en-US" sz="2000" b="1" dirty="0" smtClean="0">
                <a:solidFill>
                  <a:srgbClr val="FFFF00"/>
                </a:solidFill>
              </a:rPr>
              <a:t>Gender Breakdown</a:t>
            </a:r>
          </a:p>
        </p:txBody>
      </p:sp>
      <p:graphicFrame>
        <p:nvGraphicFramePr>
          <p:cNvPr id="68615" name="Object 7"/>
          <p:cNvGraphicFramePr>
            <a:graphicFrameLocks noChangeAspect="1"/>
          </p:cNvGraphicFramePr>
          <p:nvPr/>
        </p:nvGraphicFramePr>
        <p:xfrm>
          <a:off x="676275" y="2514600"/>
          <a:ext cx="3752850" cy="3505200"/>
        </p:xfrm>
        <a:graphic>
          <a:graphicData uri="http://schemas.openxmlformats.org/presentationml/2006/ole">
            <p:oleObj spid="_x0000_s68615" name="Chart" r:id="rId4" imgW="3752698" imgH="3505374" progId="MSGraph.Chart.8">
              <p:embed followColorScheme="full"/>
            </p:oleObj>
          </a:graphicData>
        </a:graphic>
      </p:graphicFrame>
      <p:graphicFrame>
        <p:nvGraphicFramePr>
          <p:cNvPr id="68616" name="Object 8"/>
          <p:cNvGraphicFramePr>
            <a:graphicFrameLocks noChangeAspect="1"/>
          </p:cNvGraphicFramePr>
          <p:nvPr/>
        </p:nvGraphicFramePr>
        <p:xfrm>
          <a:off x="4583113" y="2251075"/>
          <a:ext cx="4038600" cy="3781425"/>
        </p:xfrm>
        <a:graphic>
          <a:graphicData uri="http://schemas.openxmlformats.org/presentationml/2006/ole">
            <p:oleObj spid="_x0000_s68616" name="Chart" r:id="rId5" imgW="4038505" imgH="3781330" progId="MSGraph.Chart.8">
              <p:embed followColorScheme="full"/>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612775" y="228600"/>
            <a:ext cx="8153400" cy="990600"/>
          </a:xfrm>
        </p:spPr>
        <p:txBody>
          <a:bodyPr/>
          <a:lstStyle/>
          <a:p>
            <a:r>
              <a:rPr lang="en-US" smtClean="0"/>
              <a:t>First Generation Status</a:t>
            </a:r>
          </a:p>
        </p:txBody>
      </p:sp>
      <p:sp>
        <p:nvSpPr>
          <p:cNvPr id="36866" name="Content Placeholder 6"/>
          <p:cNvSpPr>
            <a:spLocks noGrp="1"/>
          </p:cNvSpPr>
          <p:nvPr>
            <p:ph sz="quarter" idx="1"/>
          </p:nvPr>
        </p:nvSpPr>
        <p:spPr>
          <a:xfrm>
            <a:off x="612775" y="1600200"/>
            <a:ext cx="8153400" cy="4495800"/>
          </a:xfrm>
        </p:spPr>
        <p:txBody>
          <a:bodyPr/>
          <a:lstStyle/>
          <a:p>
            <a:r>
              <a:rPr lang="en-US" smtClean="0"/>
              <a:t>In 2003-2004, </a:t>
            </a:r>
            <a:r>
              <a:rPr lang="en-US" smtClean="0">
                <a:solidFill>
                  <a:schemeClr val="accent2"/>
                </a:solidFill>
              </a:rPr>
              <a:t>29% </a:t>
            </a:r>
            <a:r>
              <a:rPr lang="en-US" smtClean="0"/>
              <a:t>of Latinos were most likely to be first-generation college students.</a:t>
            </a:r>
          </a:p>
          <a:p>
            <a:r>
              <a:rPr lang="en-US" smtClean="0"/>
              <a:t>Only </a:t>
            </a:r>
            <a:r>
              <a:rPr lang="en-US" smtClean="0">
                <a:solidFill>
                  <a:schemeClr val="accent2"/>
                </a:solidFill>
              </a:rPr>
              <a:t>29% </a:t>
            </a:r>
            <a:r>
              <a:rPr lang="en-US" smtClean="0"/>
              <a:t>of Latinos in college had parents who had earned a bachelor’s degree as compared to </a:t>
            </a:r>
            <a:r>
              <a:rPr lang="en-US" smtClean="0">
                <a:solidFill>
                  <a:schemeClr val="accent2"/>
                </a:solidFill>
              </a:rPr>
              <a:t>41%</a:t>
            </a:r>
            <a:r>
              <a:rPr lang="en-US" smtClean="0"/>
              <a:t> of all undergraduates.</a:t>
            </a:r>
          </a:p>
          <a:p>
            <a:pPr algn="r">
              <a:buFont typeface="Arial" charset="0"/>
              <a:buNone/>
            </a:pPr>
            <a:endParaRPr lang="en-US" sz="1800" smtClean="0"/>
          </a:p>
          <a:p>
            <a:pPr algn="r">
              <a:buFont typeface="Arial" charset="0"/>
              <a:buNone/>
            </a:pPr>
            <a:r>
              <a:rPr lang="en-US" sz="1800" smtClean="0"/>
              <a:t>Source: Excelencia in Education</a:t>
            </a:r>
          </a:p>
          <a:p>
            <a:pPr algn="r">
              <a:buFont typeface="Arial" charset="0"/>
              <a:buNone/>
            </a:pPr>
            <a:r>
              <a:rPr lang="en-US" sz="1800" smtClean="0"/>
              <a:t>Institute of Higher Education Policy, </a:t>
            </a:r>
          </a:p>
          <a:p>
            <a:pPr algn="r">
              <a:buFont typeface="Arial" charset="0"/>
              <a:buNone/>
            </a:pPr>
            <a:r>
              <a:rPr lang="en-US" sz="1800" smtClean="0"/>
              <a:t>How Latino Students Pay for College: Patterns of Financial Aid in 2003-2004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12775" y="228600"/>
            <a:ext cx="8153400" cy="990600"/>
          </a:xfrm>
        </p:spPr>
        <p:txBody>
          <a:bodyPr/>
          <a:lstStyle/>
          <a:p>
            <a:r>
              <a:rPr lang="en-US" smtClean="0"/>
              <a:t>Hispanic Students are Located…</a:t>
            </a:r>
          </a:p>
        </p:txBody>
      </p:sp>
      <p:sp>
        <p:nvSpPr>
          <p:cNvPr id="38914" name="Content Placeholder 2"/>
          <p:cNvSpPr>
            <a:spLocks noGrp="1"/>
          </p:cNvSpPr>
          <p:nvPr>
            <p:ph sz="quarter" idx="1"/>
          </p:nvPr>
        </p:nvSpPr>
        <p:spPr>
          <a:xfrm>
            <a:off x="612775" y="1600200"/>
            <a:ext cx="8153400" cy="4495800"/>
          </a:xfrm>
        </p:spPr>
        <p:txBody>
          <a:bodyPr/>
          <a:lstStyle/>
          <a:p>
            <a:r>
              <a:rPr lang="en-US" smtClean="0"/>
              <a:t>In 2005, in which 2 states were about </a:t>
            </a:r>
            <a:r>
              <a:rPr lang="en-US" smtClean="0">
                <a:solidFill>
                  <a:schemeClr val="accent2"/>
                </a:solidFill>
              </a:rPr>
              <a:t>50%</a:t>
            </a:r>
            <a:r>
              <a:rPr lang="en-US" smtClean="0"/>
              <a:t> of Hispanics enrolled in higher education? </a:t>
            </a:r>
          </a:p>
          <a:p>
            <a:pPr algn="r">
              <a:buFont typeface="Arial" charset="0"/>
              <a:buNone/>
            </a:pPr>
            <a:endParaRPr lang="en-US" sz="1800" smtClean="0"/>
          </a:p>
          <a:p>
            <a:pPr algn="r">
              <a:buFont typeface="Arial" charset="0"/>
              <a:buNone/>
            </a:pPr>
            <a:endParaRPr lang="en-US" sz="1800" smtClean="0"/>
          </a:p>
          <a:p>
            <a:pPr algn="r">
              <a:buFont typeface="Arial" charset="0"/>
              <a:buNone/>
            </a:pPr>
            <a:endParaRPr lang="en-US" sz="1800" smtClean="0"/>
          </a:p>
          <a:p>
            <a:pPr algn="r">
              <a:buFont typeface="Arial" charset="0"/>
              <a:buNone/>
            </a:pPr>
            <a:r>
              <a:rPr lang="en-US" sz="1800" smtClean="0"/>
              <a:t>Source: NCES, Digest of Education Statistics, 2007</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idx="4294967295"/>
          </p:nvPr>
        </p:nvSpPr>
        <p:spPr>
          <a:xfrm>
            <a:off x="612775" y="228600"/>
            <a:ext cx="8153400" cy="990600"/>
          </a:xfrm>
        </p:spPr>
        <p:txBody>
          <a:bodyPr/>
          <a:lstStyle/>
          <a:p>
            <a:r>
              <a:rPr lang="en-US" smtClean="0"/>
              <a:t>Hispanic Students are Located…</a:t>
            </a:r>
          </a:p>
        </p:txBody>
      </p:sp>
      <p:sp>
        <p:nvSpPr>
          <p:cNvPr id="70659" name="Content Placeholder 2"/>
          <p:cNvSpPr>
            <a:spLocks noGrp="1"/>
          </p:cNvSpPr>
          <p:nvPr>
            <p:ph sz="quarter" idx="4294967295"/>
          </p:nvPr>
        </p:nvSpPr>
        <p:spPr>
          <a:xfrm>
            <a:off x="612775" y="1600200"/>
            <a:ext cx="8153400" cy="4495800"/>
          </a:xfrm>
        </p:spPr>
        <p:txBody>
          <a:bodyPr/>
          <a:lstStyle/>
          <a:p>
            <a:r>
              <a:rPr lang="en-US" smtClean="0"/>
              <a:t>In 2005, in which 2 states were about </a:t>
            </a:r>
            <a:r>
              <a:rPr lang="en-US" smtClean="0">
                <a:solidFill>
                  <a:schemeClr val="accent2"/>
                </a:solidFill>
              </a:rPr>
              <a:t>50%</a:t>
            </a:r>
            <a:r>
              <a:rPr lang="en-US" smtClean="0"/>
              <a:t> of Hispanics enrolled in higher education? </a:t>
            </a:r>
            <a:r>
              <a:rPr lang="en-US" smtClean="0">
                <a:solidFill>
                  <a:schemeClr val="accent2"/>
                </a:solidFill>
              </a:rPr>
              <a:t>California &amp; Texas</a:t>
            </a:r>
            <a:r>
              <a:rPr lang="en-US" smtClean="0"/>
              <a:t>.</a:t>
            </a:r>
          </a:p>
          <a:p>
            <a:pPr algn="r">
              <a:buFont typeface="Arial" charset="0"/>
              <a:buNone/>
            </a:pPr>
            <a:endParaRPr lang="en-US" sz="1800" smtClean="0"/>
          </a:p>
          <a:p>
            <a:pPr algn="r">
              <a:buFont typeface="Arial" charset="0"/>
              <a:buNone/>
            </a:pPr>
            <a:endParaRPr lang="en-US" sz="1800" smtClean="0"/>
          </a:p>
          <a:p>
            <a:pPr algn="r">
              <a:buFont typeface="Arial" charset="0"/>
              <a:buNone/>
            </a:pPr>
            <a:endParaRPr lang="en-US" sz="1800" smtClean="0"/>
          </a:p>
          <a:p>
            <a:pPr algn="r">
              <a:buFont typeface="Arial" charset="0"/>
              <a:buNone/>
            </a:pPr>
            <a:r>
              <a:rPr lang="en-US" sz="1800" smtClean="0"/>
              <a:t>Source: NCES, Digest of Education Statistics, 2007</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idx="4294967295"/>
          </p:nvPr>
        </p:nvSpPr>
        <p:spPr>
          <a:xfrm>
            <a:off x="612775" y="228600"/>
            <a:ext cx="8153400" cy="990600"/>
          </a:xfrm>
        </p:spPr>
        <p:txBody>
          <a:bodyPr/>
          <a:lstStyle/>
          <a:p>
            <a:r>
              <a:rPr lang="en-US" smtClean="0"/>
              <a:t>Hispanic Students are Located…</a:t>
            </a:r>
          </a:p>
        </p:txBody>
      </p:sp>
      <p:sp>
        <p:nvSpPr>
          <p:cNvPr id="72707" name="Content Placeholder 2"/>
          <p:cNvSpPr>
            <a:spLocks noGrp="1"/>
          </p:cNvSpPr>
          <p:nvPr>
            <p:ph sz="quarter" idx="4294967295"/>
          </p:nvPr>
        </p:nvSpPr>
        <p:spPr>
          <a:xfrm>
            <a:off x="612775" y="1600200"/>
            <a:ext cx="8153400" cy="4495800"/>
          </a:xfrm>
        </p:spPr>
        <p:txBody>
          <a:bodyPr/>
          <a:lstStyle/>
          <a:p>
            <a:r>
              <a:rPr lang="en-US" smtClean="0"/>
              <a:t>In which 5 states are almost </a:t>
            </a:r>
            <a:r>
              <a:rPr lang="en-US" smtClean="0">
                <a:solidFill>
                  <a:schemeClr val="accent2"/>
                </a:solidFill>
              </a:rPr>
              <a:t>75%</a:t>
            </a:r>
            <a:r>
              <a:rPr lang="en-US" smtClean="0"/>
              <a:t> of Latinos in higher education? </a:t>
            </a:r>
          </a:p>
          <a:p>
            <a:pPr algn="r">
              <a:buFont typeface="Arial" charset="0"/>
              <a:buNone/>
            </a:pPr>
            <a:endParaRPr lang="en-US" sz="1800" smtClean="0"/>
          </a:p>
          <a:p>
            <a:pPr algn="r">
              <a:buFont typeface="Arial" charset="0"/>
              <a:buNone/>
            </a:pPr>
            <a:endParaRPr lang="en-US" sz="1800" smtClean="0"/>
          </a:p>
          <a:p>
            <a:pPr algn="r">
              <a:buFont typeface="Arial" charset="0"/>
              <a:buNone/>
            </a:pPr>
            <a:endParaRPr lang="en-US" sz="1800" smtClean="0"/>
          </a:p>
          <a:p>
            <a:pPr algn="r">
              <a:buFont typeface="Arial" charset="0"/>
              <a:buNone/>
            </a:pPr>
            <a:r>
              <a:rPr lang="en-US" sz="1800" smtClean="0"/>
              <a:t>Source: NCES, Digest of Education Statistics, 2007</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idx="4294967295"/>
          </p:nvPr>
        </p:nvSpPr>
        <p:spPr>
          <a:xfrm>
            <a:off x="612775" y="228600"/>
            <a:ext cx="8153400" cy="990600"/>
          </a:xfrm>
        </p:spPr>
        <p:txBody>
          <a:bodyPr/>
          <a:lstStyle/>
          <a:p>
            <a:r>
              <a:rPr lang="en-US" smtClean="0"/>
              <a:t>Hispanic Students are Located…</a:t>
            </a:r>
          </a:p>
        </p:txBody>
      </p:sp>
      <p:sp>
        <p:nvSpPr>
          <p:cNvPr id="74755" name="Content Placeholder 2"/>
          <p:cNvSpPr>
            <a:spLocks noGrp="1"/>
          </p:cNvSpPr>
          <p:nvPr>
            <p:ph sz="quarter" idx="4294967295"/>
          </p:nvPr>
        </p:nvSpPr>
        <p:spPr>
          <a:xfrm>
            <a:off x="612775" y="1600200"/>
            <a:ext cx="8153400" cy="4495800"/>
          </a:xfrm>
        </p:spPr>
        <p:txBody>
          <a:bodyPr/>
          <a:lstStyle/>
          <a:p>
            <a:pPr>
              <a:buFont typeface="Wingdings" pitchFamily="2" charset="2"/>
              <a:buNone/>
            </a:pPr>
            <a:r>
              <a:rPr lang="en-US" smtClean="0"/>
              <a:t>In which 5 states are almost </a:t>
            </a:r>
            <a:r>
              <a:rPr lang="en-US" smtClean="0">
                <a:solidFill>
                  <a:schemeClr val="accent2"/>
                </a:solidFill>
              </a:rPr>
              <a:t>75%</a:t>
            </a:r>
            <a:r>
              <a:rPr lang="en-US" smtClean="0"/>
              <a:t> of Latinos in higher education? </a:t>
            </a:r>
            <a:r>
              <a:rPr lang="en-US" smtClean="0">
                <a:solidFill>
                  <a:schemeClr val="accent2"/>
                </a:solidFill>
              </a:rPr>
              <a:t>California, Texas, New York, Florida and Illinois</a:t>
            </a:r>
            <a:r>
              <a:rPr lang="en-US" smtClean="0"/>
              <a:t>.</a:t>
            </a:r>
          </a:p>
          <a:p>
            <a:pPr algn="r">
              <a:buFont typeface="Arial" charset="0"/>
              <a:buNone/>
            </a:pPr>
            <a:endParaRPr lang="en-US" sz="1800" smtClean="0"/>
          </a:p>
          <a:p>
            <a:pPr algn="r">
              <a:buFont typeface="Arial" charset="0"/>
              <a:buNone/>
            </a:pPr>
            <a:endParaRPr lang="en-US" sz="1800" smtClean="0"/>
          </a:p>
          <a:p>
            <a:pPr algn="r">
              <a:buFont typeface="Arial" charset="0"/>
              <a:buNone/>
            </a:pPr>
            <a:endParaRPr lang="en-US" sz="1800" smtClean="0"/>
          </a:p>
          <a:p>
            <a:pPr algn="r">
              <a:buFont typeface="Arial" charset="0"/>
              <a:buNone/>
            </a:pPr>
            <a:r>
              <a:rPr lang="en-US" sz="1800" smtClean="0"/>
              <a:t>Source: NCES, Digest of Education Statistics, 2007</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612775" y="228600"/>
            <a:ext cx="8153400" cy="990600"/>
          </a:xfrm>
        </p:spPr>
        <p:txBody>
          <a:bodyPr/>
          <a:lstStyle/>
          <a:p>
            <a:r>
              <a:rPr lang="en-US" smtClean="0"/>
              <a:t>Campus Environment for Latinos</a:t>
            </a:r>
          </a:p>
        </p:txBody>
      </p:sp>
      <p:sp>
        <p:nvSpPr>
          <p:cNvPr id="40962" name="Content Placeholder 2"/>
          <p:cNvSpPr>
            <a:spLocks noGrp="1"/>
          </p:cNvSpPr>
          <p:nvPr>
            <p:ph sz="quarter" idx="1"/>
          </p:nvPr>
        </p:nvSpPr>
        <p:spPr>
          <a:xfrm>
            <a:off x="612775" y="1600200"/>
            <a:ext cx="8153400" cy="4495800"/>
          </a:xfrm>
        </p:spPr>
        <p:txBody>
          <a:bodyPr/>
          <a:lstStyle/>
          <a:p>
            <a:r>
              <a:rPr lang="en-US" smtClean="0"/>
              <a:t>“Students should go where they feel comfortable and safe”</a:t>
            </a:r>
          </a:p>
          <a:p>
            <a:r>
              <a:rPr lang="en-US" smtClean="0"/>
              <a:t>“There was no ‘menudo’ at the cafeteria like at this campus; this is ‘more my own people”</a:t>
            </a:r>
          </a:p>
          <a:p>
            <a:endParaRPr lang="en-US" smtClean="0"/>
          </a:p>
          <a:p>
            <a:pPr algn="r">
              <a:buFont typeface="Arial" charset="0"/>
              <a:buNone/>
            </a:pPr>
            <a:r>
              <a:rPr lang="en-US" sz="1800" smtClean="0"/>
              <a:t>Excerpts from student comments in </a:t>
            </a:r>
            <a:r>
              <a:rPr lang="en-US" sz="1800" i="1" smtClean="0"/>
              <a:t>Excelencia in Education: </a:t>
            </a:r>
          </a:p>
          <a:p>
            <a:pPr algn="r">
              <a:spcBef>
                <a:spcPct val="0"/>
              </a:spcBef>
              <a:buFont typeface="Arial" charset="0"/>
              <a:buNone/>
            </a:pPr>
            <a:r>
              <a:rPr lang="en-US" sz="1800" i="1" smtClean="0"/>
              <a:t>Choosing HSIs: A Closer Look at Latino Students’ College Choices</a:t>
            </a:r>
            <a:endParaRPr lang="en-US" sz="18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2"/>
          <p:cNvSpPr>
            <a:spLocks noGrp="1"/>
          </p:cNvSpPr>
          <p:nvPr>
            <p:ph sz="quarter" idx="1"/>
          </p:nvPr>
        </p:nvSpPr>
        <p:spPr>
          <a:xfrm>
            <a:off x="457200" y="1676400"/>
            <a:ext cx="8229600" cy="4343400"/>
          </a:xfrm>
        </p:spPr>
        <p:txBody>
          <a:bodyPr/>
          <a:lstStyle/>
          <a:p>
            <a:r>
              <a:rPr lang="en-US" smtClean="0"/>
              <a:t>Although almost all of the students were commuters, many still participated in campus activities…</a:t>
            </a:r>
            <a:r>
              <a:rPr lang="en-US" smtClean="0">
                <a:solidFill>
                  <a:schemeClr val="accent2"/>
                </a:solidFill>
              </a:rPr>
              <a:t>Students highlighted the importance of having a student union or other location on campus where commuting students could mingle with other students. </a:t>
            </a:r>
            <a:r>
              <a:rPr lang="en-US" smtClean="0"/>
              <a:t>This </a:t>
            </a:r>
            <a:r>
              <a:rPr lang="en-US" smtClean="0">
                <a:solidFill>
                  <a:schemeClr val="accent2"/>
                </a:solidFill>
              </a:rPr>
              <a:t>made them feel more connected </a:t>
            </a:r>
            <a:r>
              <a:rPr lang="en-US" smtClean="0"/>
              <a:t>to the campus and helped them set up study groups or get needed support and campus information.</a:t>
            </a:r>
          </a:p>
          <a:p>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a:xfrm>
            <a:off x="612775" y="228600"/>
            <a:ext cx="8153400" cy="990600"/>
          </a:xfrm>
        </p:spPr>
        <p:txBody>
          <a:bodyPr/>
          <a:lstStyle/>
          <a:p>
            <a:r>
              <a:rPr lang="en-US" smtClean="0"/>
              <a:t>¿Que signifíca?</a:t>
            </a:r>
          </a:p>
        </p:txBody>
      </p:sp>
      <p:sp>
        <p:nvSpPr>
          <p:cNvPr id="45058" name="Content Placeholder 3"/>
          <p:cNvSpPr>
            <a:spLocks noGrp="1"/>
          </p:cNvSpPr>
          <p:nvPr>
            <p:ph sz="quarter" idx="1"/>
          </p:nvPr>
        </p:nvSpPr>
        <p:spPr>
          <a:xfrm>
            <a:off x="612775" y="1600200"/>
            <a:ext cx="8153400" cy="4495800"/>
          </a:xfrm>
        </p:spPr>
        <p:txBody>
          <a:bodyPr/>
          <a:lstStyle/>
          <a:p>
            <a:pPr algn="ctr">
              <a:buFont typeface="Arial" charset="0"/>
              <a:buNone/>
            </a:pPr>
            <a:r>
              <a:rPr lang="en-US" sz="2800" i="1" smtClean="0"/>
              <a:t>Traditionally considered the "hearthstone" or "</a:t>
            </a:r>
            <a:r>
              <a:rPr lang="en-US" sz="2800" i="1" smtClean="0">
                <a:solidFill>
                  <a:schemeClr val="accent2"/>
                </a:solidFill>
              </a:rPr>
              <a:t>living room</a:t>
            </a:r>
            <a:r>
              <a:rPr lang="en-US" sz="2800" i="1" smtClean="0"/>
              <a:t>" of the campus, today's union is the gathering place of the college. The union provides services and conveniences that members of the college community need in their daily lives and creates an </a:t>
            </a:r>
            <a:r>
              <a:rPr lang="en-US" sz="2800" i="1" smtClean="0">
                <a:solidFill>
                  <a:schemeClr val="accent2"/>
                </a:solidFill>
              </a:rPr>
              <a:t>environment for getting to know and understand others </a:t>
            </a:r>
            <a:r>
              <a:rPr lang="en-US" sz="2800" i="1" smtClean="0"/>
              <a:t>through formal and informal associations.</a:t>
            </a:r>
          </a:p>
          <a:p>
            <a:pPr algn="r">
              <a:buFont typeface="Arial" charset="0"/>
              <a:buNone/>
            </a:pPr>
            <a:endParaRPr lang="en-US" sz="1800" smtClean="0"/>
          </a:p>
          <a:p>
            <a:pPr algn="r">
              <a:buFont typeface="Arial" charset="0"/>
              <a:buNone/>
            </a:pPr>
            <a:r>
              <a:rPr lang="en-US" sz="1800" smtClean="0"/>
              <a:t>Excerpt from Role of the College Union</a:t>
            </a:r>
            <a:br>
              <a:rPr lang="en-US" sz="1800" smtClean="0"/>
            </a:br>
            <a:endParaRPr lang="en-US" sz="1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ctrTitle"/>
          </p:nvPr>
        </p:nvSpPr>
        <p:spPr/>
        <p:txBody>
          <a:bodyPr>
            <a:normAutofit/>
          </a:bodyPr>
          <a:lstStyle/>
          <a:p>
            <a:pPr fontAlgn="auto">
              <a:spcAft>
                <a:spcPts val="0"/>
              </a:spcAft>
              <a:defRPr/>
            </a:pPr>
            <a:r>
              <a:rPr lang="en-US" sz="4000" dirty="0" smtClean="0"/>
              <a:t>Introductions</a:t>
            </a:r>
            <a:br>
              <a:rPr lang="en-US" sz="4000" dirty="0" smtClean="0"/>
            </a:br>
            <a:r>
              <a:rPr lang="en-US" sz="4000" i="1" dirty="0" smtClean="0"/>
              <a:t>Los </a:t>
            </a:r>
            <a:r>
              <a:rPr lang="en-US" sz="4000" i="1" dirty="0" err="1" smtClean="0"/>
              <a:t>Colegas</a:t>
            </a:r>
            <a:r>
              <a:rPr lang="en-US" sz="4000" i="1" dirty="0" smtClean="0"/>
              <a:t> </a:t>
            </a:r>
            <a:r>
              <a:rPr lang="en-US" sz="2000" i="1" dirty="0" smtClean="0"/>
              <a:t>(the colleagues) </a:t>
            </a:r>
            <a:endParaRPr lang="en-US" sz="2000" dirty="0" smtClean="0"/>
          </a:p>
        </p:txBody>
      </p:sp>
      <p:sp>
        <p:nvSpPr>
          <p:cNvPr id="16386" name="Rectangle 3"/>
          <p:cNvSpPr>
            <a:spLocks noGrp="1"/>
          </p:cNvSpPr>
          <p:nvPr>
            <p:ph type="subTitle" idx="1"/>
          </p:nvPr>
        </p:nvSpPr>
        <p:spPr>
          <a:xfrm>
            <a:off x="457200" y="1600200"/>
            <a:ext cx="4038600" cy="4525963"/>
          </a:xfrm>
        </p:spPr>
        <p:txBody>
          <a:bodyPr/>
          <a:lstStyle/>
          <a:p>
            <a:pPr>
              <a:spcBef>
                <a:spcPct val="0"/>
              </a:spcBef>
            </a:pPr>
            <a:r>
              <a:rPr lang="en-US" smtClean="0"/>
              <a:t>Delma Olivarez</a:t>
            </a:r>
          </a:p>
          <a:p>
            <a:pPr>
              <a:spcBef>
                <a:spcPct val="0"/>
              </a:spcBef>
              <a:buFont typeface="Arial" charset="0"/>
              <a:buNone/>
            </a:pPr>
            <a:r>
              <a:rPr lang="en-US" sz="1800" smtClean="0"/>
              <a:t>University of Texas – Pan American</a:t>
            </a:r>
          </a:p>
          <a:p>
            <a:pPr>
              <a:spcBef>
                <a:spcPct val="0"/>
              </a:spcBef>
              <a:buFont typeface="Arial" charset="0"/>
              <a:buNone/>
            </a:pPr>
            <a:r>
              <a:rPr lang="en-US" sz="1800" smtClean="0"/>
              <a:t>	olivarezdd@utpa.edu</a:t>
            </a:r>
          </a:p>
        </p:txBody>
      </p:sp>
      <p:sp>
        <p:nvSpPr>
          <p:cNvPr id="16387" name="Rectangle 4"/>
          <p:cNvSpPr>
            <a:spLocks noGrp="1"/>
          </p:cNvSpPr>
          <p:nvPr>
            <p:ph type="body" sz="half" idx="4294967295"/>
          </p:nvPr>
        </p:nvSpPr>
        <p:spPr>
          <a:xfrm>
            <a:off x="5105400" y="1600200"/>
            <a:ext cx="4038600" cy="2971800"/>
          </a:xfrm>
        </p:spPr>
        <p:txBody>
          <a:bodyPr/>
          <a:lstStyle/>
          <a:p>
            <a:pPr>
              <a:spcBef>
                <a:spcPct val="0"/>
              </a:spcBef>
            </a:pPr>
            <a:r>
              <a:rPr lang="en-US" sz="2600" smtClean="0"/>
              <a:t>Karlos Ramirez</a:t>
            </a:r>
          </a:p>
          <a:p>
            <a:pPr>
              <a:spcBef>
                <a:spcPct val="0"/>
              </a:spcBef>
              <a:buFont typeface="Arial" charset="0"/>
              <a:buNone/>
            </a:pPr>
            <a:r>
              <a:rPr lang="en-US" sz="2400" smtClean="0"/>
              <a:t>	</a:t>
            </a:r>
            <a:r>
              <a:rPr lang="en-US" sz="1800" smtClean="0"/>
              <a:t>St. Mary’s University</a:t>
            </a:r>
          </a:p>
          <a:p>
            <a:pPr>
              <a:spcBef>
                <a:spcPct val="0"/>
              </a:spcBef>
              <a:buFont typeface="Arial" charset="0"/>
              <a:buNone/>
            </a:pPr>
            <a:r>
              <a:rPr lang="en-US" sz="1800" smtClean="0"/>
              <a:t>	kramirez@stmarytx.edu</a:t>
            </a:r>
          </a:p>
          <a:p>
            <a:pPr>
              <a:lnSpc>
                <a:spcPct val="90000"/>
              </a:lnSpc>
            </a:pPr>
            <a:endParaRPr lang="en-US" sz="16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normAutofit fontScale="90000"/>
          </a:bodyPr>
          <a:lstStyle/>
          <a:p>
            <a:pPr fontAlgn="auto">
              <a:spcAft>
                <a:spcPts val="0"/>
              </a:spcAft>
              <a:defRPr/>
            </a:pPr>
            <a:r>
              <a:rPr lang="en-US" dirty="0" smtClean="0"/>
              <a:t>Today’s Opportunities</a:t>
            </a:r>
            <a:br>
              <a:rPr lang="en-US" dirty="0" smtClean="0"/>
            </a:br>
            <a:r>
              <a:rPr lang="en-US" dirty="0" smtClean="0"/>
              <a:t>with Latino students</a:t>
            </a:r>
          </a:p>
        </p:txBody>
      </p:sp>
      <p:sp>
        <p:nvSpPr>
          <p:cNvPr id="47106" name="Content Placeholder 2"/>
          <p:cNvSpPr>
            <a:spLocks noGrp="1"/>
          </p:cNvSpPr>
          <p:nvPr>
            <p:ph sz="quarter" idx="1"/>
          </p:nvPr>
        </p:nvSpPr>
        <p:spPr>
          <a:xfrm>
            <a:off x="612775" y="1600200"/>
            <a:ext cx="8153400" cy="4495800"/>
          </a:xfrm>
        </p:spPr>
        <p:txBody>
          <a:bodyPr/>
          <a:lstStyle/>
          <a:p>
            <a:r>
              <a:rPr lang="en-US" smtClean="0"/>
              <a:t>Provide a “Connection” - </a:t>
            </a:r>
            <a:r>
              <a:rPr lang="en-US" u="sng" smtClean="0"/>
              <a:t>Engage</a:t>
            </a:r>
          </a:p>
          <a:p>
            <a:r>
              <a:rPr lang="en-US" smtClean="0"/>
              <a:t>Recognize the range of diversity among your students</a:t>
            </a:r>
          </a:p>
          <a:p>
            <a:r>
              <a:rPr lang="en-US" smtClean="0"/>
              <a:t>Build Community</a:t>
            </a:r>
          </a:p>
          <a:p>
            <a:r>
              <a:rPr lang="en-US" smtClean="0"/>
              <a:t>Create a Familial environment</a:t>
            </a:r>
          </a:p>
          <a:p>
            <a:r>
              <a:rPr lang="en-US" smtClean="0"/>
              <a:t>Role Model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612775" y="228600"/>
            <a:ext cx="8153400" cy="990600"/>
          </a:xfrm>
        </p:spPr>
        <p:txBody>
          <a:bodyPr/>
          <a:lstStyle/>
          <a:p>
            <a:r>
              <a:rPr lang="en-US" smtClean="0"/>
              <a:t>Great…but I’m not Latino…</a:t>
            </a:r>
          </a:p>
        </p:txBody>
      </p:sp>
      <p:sp>
        <p:nvSpPr>
          <p:cNvPr id="49154" name="Content Placeholder 2"/>
          <p:cNvSpPr>
            <a:spLocks noGrp="1"/>
          </p:cNvSpPr>
          <p:nvPr>
            <p:ph sz="quarter" idx="1"/>
          </p:nvPr>
        </p:nvSpPr>
        <p:spPr>
          <a:xfrm>
            <a:off x="612775" y="1600200"/>
            <a:ext cx="8153400" cy="4495800"/>
          </a:xfrm>
        </p:spPr>
        <p:txBody>
          <a:bodyPr/>
          <a:lstStyle/>
          <a:p>
            <a:r>
              <a:rPr lang="en-US" smtClean="0"/>
              <a:t>ALL students need to be supported in some way to be successful.</a:t>
            </a:r>
          </a:p>
          <a:p>
            <a:r>
              <a:rPr lang="en-US" smtClean="0"/>
              <a:t>Millennial students provide “neutral ground”</a:t>
            </a:r>
          </a:p>
          <a:p>
            <a:r>
              <a:rPr lang="en-US" smtClean="0"/>
              <a:t>Begin a dialog</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612775" y="228600"/>
            <a:ext cx="8153400" cy="990600"/>
          </a:xfrm>
        </p:spPr>
        <p:txBody>
          <a:bodyPr/>
          <a:lstStyle/>
          <a:p>
            <a:r>
              <a:rPr lang="en-US" smtClean="0"/>
              <a:t>Q &amp; A</a:t>
            </a:r>
          </a:p>
        </p:txBody>
      </p:sp>
      <p:sp>
        <p:nvSpPr>
          <p:cNvPr id="51202" name="Content Placeholder 2"/>
          <p:cNvSpPr>
            <a:spLocks noGrp="1"/>
          </p:cNvSpPr>
          <p:nvPr>
            <p:ph sz="quarter" idx="1"/>
          </p:nvPr>
        </p:nvSpPr>
        <p:spPr>
          <a:xfrm>
            <a:off x="612775" y="1600200"/>
            <a:ext cx="8153400" cy="4495800"/>
          </a:xfrm>
        </p:spPr>
        <p:txBody>
          <a:bodyPr/>
          <a:lstStyle/>
          <a:p>
            <a:r>
              <a:rPr lang="en-US" smtClean="0"/>
              <a:t>What challenges are you facing in programming for Latinos?</a:t>
            </a:r>
          </a:p>
          <a:p>
            <a:r>
              <a:rPr lang="en-US" smtClean="0"/>
              <a:t>How engaged are your Latino students on your campus?</a:t>
            </a:r>
          </a:p>
          <a:p>
            <a:r>
              <a:rPr lang="en-US" smtClean="0"/>
              <a:t>How do you reach out to or role model for your Latino students?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3"/>
          <p:cNvSpPr>
            <a:spLocks noGrp="1"/>
          </p:cNvSpPr>
          <p:nvPr>
            <p:ph type="title"/>
          </p:nvPr>
        </p:nvSpPr>
        <p:spPr>
          <a:xfrm>
            <a:off x="612775" y="228600"/>
            <a:ext cx="8153400" cy="990600"/>
          </a:xfrm>
        </p:spPr>
        <p:txBody>
          <a:bodyPr/>
          <a:lstStyle/>
          <a:p>
            <a:r>
              <a:rPr lang="en-US" smtClean="0"/>
              <a:t>Additional Resources</a:t>
            </a:r>
          </a:p>
        </p:txBody>
      </p:sp>
      <p:sp>
        <p:nvSpPr>
          <p:cNvPr id="30723" name="Content Placeholder 4"/>
          <p:cNvSpPr>
            <a:spLocks noGrp="1"/>
          </p:cNvSpPr>
          <p:nvPr>
            <p:ph sz="quarter" idx="1"/>
          </p:nvPr>
        </p:nvSpPr>
        <p:spPr>
          <a:xfrm>
            <a:off x="457200" y="1295400"/>
            <a:ext cx="8229600" cy="4525963"/>
          </a:xfrm>
        </p:spPr>
        <p:txBody>
          <a:bodyPr>
            <a:normAutofit lnSpcReduction="10000"/>
          </a:bodyPr>
          <a:lstStyle/>
          <a:p>
            <a:pPr marL="320040" indent="-320040" fontAlgn="auto">
              <a:spcAft>
                <a:spcPts val="0"/>
              </a:spcAft>
              <a:buFont typeface="Wingdings"/>
              <a:buChar char=""/>
              <a:defRPr/>
            </a:pPr>
            <a:r>
              <a:rPr lang="en-US" sz="3000" dirty="0" smtClean="0">
                <a:solidFill>
                  <a:schemeClr val="accent2">
                    <a:lumMod val="50000"/>
                  </a:schemeClr>
                </a:solidFill>
                <a:hlinkClick r:id="rId3"/>
              </a:rPr>
              <a:t>Facts on Hispanic Higher Education-Demographics</a:t>
            </a:r>
            <a:r>
              <a:rPr lang="en-US" sz="3000" dirty="0" smtClean="0">
                <a:solidFill>
                  <a:schemeClr val="accent2">
                    <a:lumMod val="50000"/>
                  </a:schemeClr>
                </a:solidFill>
              </a:rPr>
              <a:t> </a:t>
            </a:r>
          </a:p>
          <a:p>
            <a:pPr marL="320040" indent="-320040" fontAlgn="auto">
              <a:spcAft>
                <a:spcPts val="0"/>
              </a:spcAft>
              <a:buFont typeface="Wingdings"/>
              <a:buChar char=""/>
              <a:defRPr/>
            </a:pPr>
            <a:r>
              <a:rPr lang="en-US" sz="3000" dirty="0" smtClean="0">
                <a:solidFill>
                  <a:schemeClr val="accent2">
                    <a:lumMod val="50000"/>
                  </a:schemeClr>
                </a:solidFill>
                <a:hlinkClick r:id="rId4"/>
              </a:rPr>
              <a:t>State of College Readiness for Latino Students</a:t>
            </a:r>
            <a:r>
              <a:rPr lang="en-US" sz="3000" dirty="0" smtClean="0">
                <a:solidFill>
                  <a:schemeClr val="accent2">
                    <a:lumMod val="50000"/>
                  </a:schemeClr>
                </a:solidFill>
              </a:rPr>
              <a:t> </a:t>
            </a:r>
          </a:p>
          <a:p>
            <a:pPr marL="320040" indent="-320040" fontAlgn="auto">
              <a:spcAft>
                <a:spcPts val="0"/>
              </a:spcAft>
              <a:buFont typeface="Wingdings"/>
              <a:buChar char=""/>
              <a:defRPr/>
            </a:pPr>
            <a:r>
              <a:rPr lang="en-US" sz="3000" dirty="0" smtClean="0">
                <a:solidFill>
                  <a:schemeClr val="accent2">
                    <a:lumMod val="50000"/>
                  </a:schemeClr>
                </a:solidFill>
                <a:hlinkClick r:id="rId5"/>
              </a:rPr>
              <a:t>Student Engagement at Minority Serving Institutions: Emerging Lessons from the BEAMS Project</a:t>
            </a:r>
            <a:r>
              <a:rPr lang="en-US" sz="3000" dirty="0" smtClean="0">
                <a:solidFill>
                  <a:schemeClr val="accent2">
                    <a:lumMod val="50000"/>
                  </a:schemeClr>
                </a:solidFill>
              </a:rPr>
              <a:t> </a:t>
            </a:r>
          </a:p>
          <a:p>
            <a:pPr marL="320040" indent="-320040" fontAlgn="auto">
              <a:spcAft>
                <a:spcPts val="0"/>
              </a:spcAft>
              <a:buFont typeface="Wingdings"/>
              <a:buChar char=""/>
              <a:defRPr/>
            </a:pPr>
            <a:r>
              <a:rPr lang="en-US" sz="3000" dirty="0" smtClean="0">
                <a:solidFill>
                  <a:schemeClr val="accent2">
                    <a:lumMod val="50000"/>
                  </a:schemeClr>
                </a:solidFill>
                <a:hlinkClick r:id="rId6"/>
              </a:rPr>
              <a:t>10 Years of Student Engagement Results: Lessons from NSSE</a:t>
            </a:r>
            <a:r>
              <a:rPr lang="en-US" sz="3000" dirty="0" smtClean="0">
                <a:solidFill>
                  <a:schemeClr val="accent2">
                    <a:lumMod val="50000"/>
                  </a:schemeClr>
                </a:solidFill>
              </a:rPr>
              <a:t> </a:t>
            </a:r>
          </a:p>
          <a:p>
            <a:pPr marL="320040" indent="-320040" fontAlgn="auto">
              <a:spcAft>
                <a:spcPts val="0"/>
              </a:spcAft>
              <a:buFont typeface="Wingdings"/>
              <a:buChar char=""/>
              <a:defRPr/>
            </a:pPr>
            <a:r>
              <a:rPr lang="en-US" sz="3000" dirty="0" smtClean="0">
                <a:solidFill>
                  <a:schemeClr val="accent2">
                    <a:lumMod val="50000"/>
                  </a:schemeClr>
                </a:solidFill>
                <a:hlinkClick r:id="rId7"/>
              </a:rPr>
              <a:t>Advancing Minority High Achievement: National Trends and Promising Programs and Practices</a:t>
            </a:r>
            <a:endParaRPr lang="en-US" sz="3000" dirty="0" smtClean="0">
              <a:solidFill>
                <a:schemeClr val="accent2">
                  <a:lumMod val="5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3"/>
          <p:cNvSpPr>
            <a:spLocks noGrp="1"/>
          </p:cNvSpPr>
          <p:nvPr>
            <p:ph type="title"/>
          </p:nvPr>
        </p:nvSpPr>
        <p:spPr>
          <a:xfrm>
            <a:off x="612775" y="228600"/>
            <a:ext cx="8153400" cy="990600"/>
          </a:xfrm>
        </p:spPr>
        <p:txBody>
          <a:bodyPr/>
          <a:lstStyle/>
          <a:p>
            <a:r>
              <a:rPr lang="en-US" smtClean="0"/>
              <a:t>Additional Resources</a:t>
            </a:r>
          </a:p>
        </p:txBody>
      </p:sp>
      <p:sp>
        <p:nvSpPr>
          <p:cNvPr id="55298" name="Content Placeholder 4"/>
          <p:cNvSpPr>
            <a:spLocks noGrp="1"/>
          </p:cNvSpPr>
          <p:nvPr>
            <p:ph sz="quarter" idx="1"/>
          </p:nvPr>
        </p:nvSpPr>
        <p:spPr>
          <a:xfrm>
            <a:off x="457200" y="1295400"/>
            <a:ext cx="8229600" cy="4525963"/>
          </a:xfrm>
        </p:spPr>
        <p:txBody>
          <a:bodyPr/>
          <a:lstStyle/>
          <a:p>
            <a:r>
              <a:rPr lang="en-US" sz="3000" smtClean="0"/>
              <a:t>Your Campus Latino Administrators/Faculty/Professionals</a:t>
            </a:r>
          </a:p>
          <a:p>
            <a:r>
              <a:rPr lang="en-US" sz="3000" smtClean="0"/>
              <a:t>COMP (Community of Practice for Multi-Ethnic Professionals and Allies) - ACUI</a:t>
            </a:r>
          </a:p>
          <a:p>
            <a:r>
              <a:rPr lang="en-US" sz="3000" smtClean="0"/>
              <a:t>Your University’s Multicultural Office/Center</a:t>
            </a:r>
          </a:p>
          <a:p>
            <a:r>
              <a:rPr lang="en-US" sz="3000" smtClean="0"/>
              <a:t>Excelencia in Education</a:t>
            </a:r>
          </a:p>
          <a:p>
            <a:pPr>
              <a:buFont typeface="Arial" charset="0"/>
              <a:buNone/>
            </a:pPr>
            <a:r>
              <a:rPr lang="en-US" sz="3000" smtClean="0"/>
              <a:t>	EdExcelencia.org </a:t>
            </a:r>
          </a:p>
          <a:p>
            <a:r>
              <a:rPr lang="en-US" sz="3000" smtClean="0"/>
              <a:t>Your State’s Higher Education Coordinating Board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ctrTitle"/>
          </p:nvPr>
        </p:nvSpPr>
        <p:spPr>
          <a:xfrm>
            <a:off x="1371600" y="609600"/>
            <a:ext cx="6477000" cy="1828800"/>
          </a:xfrm>
        </p:spPr>
        <p:txBody>
          <a:bodyPr>
            <a:normAutofit/>
          </a:bodyPr>
          <a:lstStyle/>
          <a:p>
            <a:pPr fontAlgn="auto">
              <a:spcAft>
                <a:spcPts val="0"/>
              </a:spcAft>
              <a:defRPr/>
            </a:pPr>
            <a:r>
              <a:rPr lang="en-US" dirty="0" smtClean="0"/>
              <a:t>Session Objectives</a:t>
            </a:r>
          </a:p>
        </p:txBody>
      </p:sp>
      <p:sp>
        <p:nvSpPr>
          <p:cNvPr id="18434" name="Rectangle 3"/>
          <p:cNvSpPr>
            <a:spLocks noGrp="1"/>
          </p:cNvSpPr>
          <p:nvPr>
            <p:ph type="subTitle" idx="1"/>
          </p:nvPr>
        </p:nvSpPr>
        <p:spPr>
          <a:xfrm>
            <a:off x="2438400" y="2590800"/>
            <a:ext cx="6705600" cy="3459163"/>
          </a:xfrm>
        </p:spPr>
        <p:txBody>
          <a:bodyPr/>
          <a:lstStyle/>
          <a:p>
            <a:pPr>
              <a:buFont typeface="Arial" charset="0"/>
              <a:buChar char="•"/>
            </a:pPr>
            <a:r>
              <a:rPr lang="en-US" smtClean="0"/>
              <a:t>Understand the “Stories” from Latino Colleagues</a:t>
            </a:r>
          </a:p>
          <a:p>
            <a:pPr>
              <a:buFont typeface="Arial" charset="0"/>
              <a:buChar char="•"/>
            </a:pPr>
            <a:r>
              <a:rPr lang="en-US" smtClean="0"/>
              <a:t>Explore Today’s Campus Characteristics</a:t>
            </a:r>
          </a:p>
          <a:p>
            <a:pPr>
              <a:buFont typeface="Arial" charset="0"/>
              <a:buChar char="•"/>
            </a:pPr>
            <a:r>
              <a:rPr lang="en-US" smtClean="0"/>
              <a:t>Employ the </a:t>
            </a:r>
            <a:r>
              <a:rPr lang="en-US" i="1" smtClean="0"/>
              <a:t>Role of the College Union</a:t>
            </a:r>
            <a:r>
              <a:rPr lang="en-US" smtClean="0"/>
              <a:t> as a back   drop for Latino students’ “stories”</a:t>
            </a:r>
          </a:p>
          <a:p>
            <a:pPr>
              <a:buFont typeface="Arial" charset="0"/>
              <a:buChar char="•"/>
            </a:pPr>
            <a:r>
              <a:rPr lang="en-US" smtClean="0"/>
              <a:t>Share Opportunities/Best Practices with today’s Latino students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3"/>
          <p:cNvSpPr>
            <a:spLocks noGrp="1"/>
          </p:cNvSpPr>
          <p:nvPr>
            <p:ph type="title"/>
          </p:nvPr>
        </p:nvSpPr>
        <p:spPr>
          <a:xfrm>
            <a:off x="381000" y="274638"/>
            <a:ext cx="8229600" cy="1143000"/>
          </a:xfrm>
        </p:spPr>
        <p:txBody>
          <a:bodyPr/>
          <a:lstStyle/>
          <a:p>
            <a:r>
              <a:rPr lang="en-US" smtClean="0"/>
              <a:t>Your Expectations</a:t>
            </a:r>
          </a:p>
        </p:txBody>
      </p:sp>
      <p:sp>
        <p:nvSpPr>
          <p:cNvPr id="20482" name="Content Placeholder 4"/>
          <p:cNvSpPr>
            <a:spLocks noGrp="1"/>
          </p:cNvSpPr>
          <p:nvPr>
            <p:ph sz="quarter" idx="1"/>
          </p:nvPr>
        </p:nvSpPr>
        <p:spPr>
          <a:xfrm>
            <a:off x="612775" y="1600200"/>
            <a:ext cx="8153400" cy="4495800"/>
          </a:xfrm>
        </p:spPr>
        <p:txBody>
          <a:bodyPr/>
          <a:lstStyle/>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ctrTitle"/>
          </p:nvPr>
        </p:nvSpPr>
        <p:spPr>
          <a:xfrm>
            <a:off x="2362200" y="4419600"/>
            <a:ext cx="6477000" cy="1447800"/>
          </a:xfrm>
        </p:spPr>
        <p:txBody>
          <a:bodyPr>
            <a:normAutofit/>
          </a:bodyPr>
          <a:lstStyle/>
          <a:p>
            <a:pPr fontAlgn="auto">
              <a:spcAft>
                <a:spcPts val="0"/>
              </a:spcAft>
              <a:defRPr/>
            </a:pPr>
            <a:r>
              <a:rPr lang="en-US" dirty="0" smtClean="0"/>
              <a:t>The Foundation/El </a:t>
            </a:r>
            <a:r>
              <a:rPr lang="en-US" dirty="0" err="1" smtClean="0"/>
              <a:t>Fundamiento</a:t>
            </a:r>
            <a:endParaRPr lang="en-US" dirty="0" smtClean="0"/>
          </a:p>
        </p:txBody>
      </p:sp>
      <p:sp>
        <p:nvSpPr>
          <p:cNvPr id="22530" name="Rectangle 3"/>
          <p:cNvSpPr>
            <a:spLocks noGrp="1"/>
          </p:cNvSpPr>
          <p:nvPr>
            <p:ph type="subTitle" idx="1"/>
          </p:nvPr>
        </p:nvSpPr>
        <p:spPr>
          <a:xfrm>
            <a:off x="457200" y="304800"/>
            <a:ext cx="8229600" cy="4373563"/>
          </a:xfrm>
        </p:spPr>
        <p:txBody>
          <a:bodyPr/>
          <a:lstStyle/>
          <a:p>
            <a:pPr algn="ctr">
              <a:buFont typeface="Arial" charset="0"/>
              <a:buNone/>
            </a:pPr>
            <a:r>
              <a:rPr lang="en-US" sz="2800" i="1" smtClean="0"/>
              <a:t>The union is the community center of the college, serving students, faculty, staff, alumni, and guests. By whatever form or name, a college union is an organization offering a variety of programs, activities, services, and facilities that, when taken together, represent a well-considered plan for the </a:t>
            </a:r>
            <a:r>
              <a:rPr lang="en-US" sz="2800" i="1" smtClean="0">
                <a:solidFill>
                  <a:srgbClr val="FFFF00"/>
                </a:solidFill>
              </a:rPr>
              <a:t>community</a:t>
            </a:r>
            <a:r>
              <a:rPr lang="en-US" sz="2800" i="1" smtClean="0"/>
              <a:t> life of the college.</a:t>
            </a:r>
            <a:r>
              <a:rPr lang="en-US" smtClean="0"/>
              <a:t> </a:t>
            </a:r>
          </a:p>
          <a:p>
            <a:pPr algn="r">
              <a:buFont typeface="Arial" charset="0"/>
              <a:buNone/>
            </a:pPr>
            <a:r>
              <a:rPr lang="en-US" sz="1800" smtClean="0"/>
              <a:t>Excerpt from Role of the College Union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r>
              <a:rPr lang="en-US" smtClean="0"/>
              <a:t>Definition of Terms: Identity</a:t>
            </a:r>
          </a:p>
        </p:txBody>
      </p:sp>
      <p:sp>
        <p:nvSpPr>
          <p:cNvPr id="24578" name="Rectangle 3"/>
          <p:cNvSpPr>
            <a:spLocks noGrp="1"/>
          </p:cNvSpPr>
          <p:nvPr>
            <p:ph sz="quarter" idx="1"/>
          </p:nvPr>
        </p:nvSpPr>
        <p:spPr>
          <a:xfrm>
            <a:off x="609600" y="1589088"/>
            <a:ext cx="3886200" cy="4572000"/>
          </a:xfrm>
        </p:spPr>
        <p:txBody>
          <a:bodyPr/>
          <a:lstStyle/>
          <a:p>
            <a:r>
              <a:rPr lang="en-US" smtClean="0"/>
              <a:t>Latina/o</a:t>
            </a:r>
          </a:p>
          <a:p>
            <a:r>
              <a:rPr lang="en-US" smtClean="0"/>
              <a:t>Hispanic</a:t>
            </a:r>
          </a:p>
          <a:p>
            <a:r>
              <a:rPr lang="en-US" smtClean="0"/>
              <a:t>Mexican-American</a:t>
            </a:r>
          </a:p>
          <a:p>
            <a:r>
              <a:rPr lang="en-US" smtClean="0"/>
              <a:t>Chicana/o</a:t>
            </a:r>
          </a:p>
          <a:p>
            <a:r>
              <a:rPr lang="en-US" smtClean="0"/>
              <a:t>Mexican</a:t>
            </a:r>
          </a:p>
          <a:p>
            <a:r>
              <a:rPr lang="en-US" smtClean="0"/>
              <a:t>Salvadorean</a:t>
            </a:r>
          </a:p>
        </p:txBody>
      </p:sp>
      <p:sp>
        <p:nvSpPr>
          <p:cNvPr id="24579" name="Content Placeholder 7"/>
          <p:cNvSpPr>
            <a:spLocks noGrp="1"/>
          </p:cNvSpPr>
          <p:nvPr>
            <p:ph sz="quarter" idx="2"/>
          </p:nvPr>
        </p:nvSpPr>
        <p:spPr>
          <a:xfrm>
            <a:off x="4845050" y="1589088"/>
            <a:ext cx="3886200" cy="4572000"/>
          </a:xfrm>
        </p:spPr>
        <p:txBody>
          <a:bodyPr/>
          <a:lstStyle/>
          <a:p>
            <a:r>
              <a:rPr lang="en-US" smtClean="0"/>
              <a:t>Puerto Rican</a:t>
            </a:r>
          </a:p>
          <a:p>
            <a:r>
              <a:rPr lang="en-US" smtClean="0"/>
              <a:t>Cuban</a:t>
            </a:r>
          </a:p>
          <a:p>
            <a:r>
              <a:rPr lang="en-US" smtClean="0"/>
              <a:t>South American</a:t>
            </a:r>
          </a:p>
          <a:p>
            <a:r>
              <a:rPr lang="en-US" smtClean="0"/>
              <a:t>Central American</a:t>
            </a:r>
          </a:p>
          <a:p>
            <a:r>
              <a:rPr lang="en-US" smtClean="0"/>
              <a:t>Tejano</a:t>
            </a:r>
          </a:p>
          <a:p>
            <a:r>
              <a:rPr lang="en-US" smtClean="0"/>
              <a:t>American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4"/>
          <p:cNvSpPr>
            <a:spLocks noGrp="1"/>
          </p:cNvSpPr>
          <p:nvPr>
            <p:ph type="ctrTitle"/>
          </p:nvPr>
        </p:nvSpPr>
        <p:spPr>
          <a:xfrm>
            <a:off x="1524000" y="457200"/>
            <a:ext cx="6477000" cy="4419600"/>
          </a:xfrm>
        </p:spPr>
        <p:txBody>
          <a:bodyPr>
            <a:normAutofit fontScale="90000"/>
          </a:bodyPr>
          <a:lstStyle/>
          <a:p>
            <a:pPr algn="r" fontAlgn="auto">
              <a:spcAft>
                <a:spcPts val="0"/>
              </a:spcAft>
              <a:defRPr/>
            </a:pPr>
            <a:r>
              <a:rPr lang="en-US" sz="4000" i="1" dirty="0" smtClean="0"/>
              <a:t>The union serves as a unifying force that </a:t>
            </a:r>
            <a:r>
              <a:rPr lang="en-US" sz="4000" i="1" dirty="0" smtClean="0">
                <a:solidFill>
                  <a:srgbClr val="FFFF00"/>
                </a:solidFill>
              </a:rPr>
              <a:t>honors each</a:t>
            </a:r>
            <a:r>
              <a:rPr lang="en-US" sz="4000" i="1" dirty="0" smtClean="0"/>
              <a:t> individual and values </a:t>
            </a:r>
            <a:r>
              <a:rPr lang="en-US" sz="4000" i="1" dirty="0" smtClean="0">
                <a:solidFill>
                  <a:srgbClr val="FFFF00"/>
                </a:solidFill>
              </a:rPr>
              <a:t>diversity</a:t>
            </a:r>
            <a:r>
              <a:rPr lang="en-US" sz="4000" i="1" dirty="0" smtClean="0"/>
              <a:t>. The union fosters a sense of </a:t>
            </a:r>
            <a:r>
              <a:rPr lang="en-US" sz="4000" i="1" dirty="0" smtClean="0">
                <a:solidFill>
                  <a:srgbClr val="FFFF00"/>
                </a:solidFill>
              </a:rPr>
              <a:t>community</a:t>
            </a:r>
            <a:r>
              <a:rPr lang="en-US" sz="4000" i="1" dirty="0" smtClean="0"/>
              <a:t> that cultivates enduring loyalty to the college.</a:t>
            </a:r>
            <a:br>
              <a:rPr lang="en-US" sz="4000" i="1" dirty="0" smtClean="0"/>
            </a:br>
            <a:endParaRPr lang="en-US" sz="4000" i="1" dirty="0" smtClean="0"/>
          </a:p>
        </p:txBody>
      </p:sp>
      <p:sp>
        <p:nvSpPr>
          <p:cNvPr id="26626" name="Subtitle 5"/>
          <p:cNvSpPr>
            <a:spLocks noGrp="1"/>
          </p:cNvSpPr>
          <p:nvPr>
            <p:ph type="subTitle" idx="1"/>
          </p:nvPr>
        </p:nvSpPr>
        <p:spPr>
          <a:xfrm>
            <a:off x="1828800" y="3886200"/>
            <a:ext cx="6400800" cy="1752600"/>
          </a:xfrm>
        </p:spPr>
        <p:txBody>
          <a:bodyPr/>
          <a:lstStyle/>
          <a:p>
            <a:endParaRPr lang="en-US" smtClean="0"/>
          </a:p>
          <a:p>
            <a:pPr algn="r"/>
            <a:r>
              <a:rPr lang="en-US" sz="1800" smtClean="0">
                <a:solidFill>
                  <a:schemeClr val="tx1"/>
                </a:solidFill>
              </a:rPr>
              <a:t>Excerpt from Role of the College Union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612775" y="228600"/>
            <a:ext cx="8153400" cy="990600"/>
          </a:xfrm>
        </p:spPr>
        <p:txBody>
          <a:bodyPr/>
          <a:lstStyle/>
          <a:p>
            <a:r>
              <a:rPr lang="en-US" smtClean="0"/>
              <a:t>Hispanics in America</a:t>
            </a:r>
          </a:p>
        </p:txBody>
      </p:sp>
      <p:sp>
        <p:nvSpPr>
          <p:cNvPr id="18435" name="Content Placeholder 2"/>
          <p:cNvSpPr>
            <a:spLocks noGrp="1"/>
          </p:cNvSpPr>
          <p:nvPr>
            <p:ph sz="quarter" idx="1"/>
          </p:nvPr>
        </p:nvSpPr>
        <p:spPr>
          <a:xfrm>
            <a:off x="612775" y="1600200"/>
            <a:ext cx="8153400" cy="4495800"/>
          </a:xfrm>
        </p:spPr>
        <p:txBody>
          <a:bodyPr>
            <a:normAutofit lnSpcReduction="10000"/>
          </a:bodyPr>
          <a:lstStyle/>
          <a:p>
            <a:pPr marL="320040" indent="-320040" fontAlgn="auto">
              <a:spcAft>
                <a:spcPts val="0"/>
              </a:spcAft>
              <a:buFont typeface="Wingdings"/>
              <a:buChar char=""/>
              <a:defRPr/>
            </a:pPr>
            <a:r>
              <a:rPr lang="en-US" sz="2600" dirty="0" smtClean="0"/>
              <a:t>There are </a:t>
            </a:r>
            <a:r>
              <a:rPr lang="en-US" sz="2600" dirty="0" smtClean="0">
                <a:solidFill>
                  <a:schemeClr val="accent2"/>
                </a:solidFill>
              </a:rPr>
              <a:t>45.5 million Hispanics </a:t>
            </a:r>
            <a:r>
              <a:rPr lang="en-US" sz="2600" dirty="0" smtClean="0"/>
              <a:t>in the USA </a:t>
            </a:r>
            <a:r>
              <a:rPr lang="en-US" sz="2300" dirty="0" smtClean="0"/>
              <a:t>(US Census)</a:t>
            </a:r>
          </a:p>
          <a:p>
            <a:pPr marL="320040" indent="-320040" fontAlgn="auto">
              <a:spcAft>
                <a:spcPts val="0"/>
              </a:spcAft>
              <a:buFont typeface="Wingdings"/>
              <a:buChar char=""/>
              <a:defRPr/>
            </a:pPr>
            <a:r>
              <a:rPr lang="en-US" sz="2600" dirty="0" smtClean="0"/>
              <a:t>They spend $672 billion per year (Standard &amp; Poor’s DRI)</a:t>
            </a:r>
          </a:p>
          <a:p>
            <a:pPr marL="320040" indent="-320040" fontAlgn="auto">
              <a:spcAft>
                <a:spcPts val="0"/>
              </a:spcAft>
              <a:buFont typeface="Wingdings"/>
              <a:buChar char=""/>
              <a:defRPr/>
            </a:pPr>
            <a:r>
              <a:rPr lang="en-US" sz="2600" dirty="0" smtClean="0"/>
              <a:t>The majority of US Hispanic Households (65%) prefer Spanish over English (Nielsen 2002)</a:t>
            </a:r>
          </a:p>
          <a:p>
            <a:pPr marL="320040" indent="-320040" fontAlgn="auto">
              <a:spcAft>
                <a:spcPts val="0"/>
              </a:spcAft>
              <a:buFont typeface="Wingdings"/>
              <a:buChar char=""/>
              <a:defRPr/>
            </a:pPr>
            <a:r>
              <a:rPr lang="en-US" sz="2600" dirty="0" smtClean="0"/>
              <a:t>78% of Hispanics want to be marketed to as Hispanics </a:t>
            </a:r>
            <a:r>
              <a:rPr lang="en-US" sz="2400" dirty="0" smtClean="0"/>
              <a:t>(Guerrilla </a:t>
            </a:r>
            <a:r>
              <a:rPr lang="en-US" sz="2400" dirty="0" err="1" smtClean="0"/>
              <a:t>Mktg</a:t>
            </a:r>
            <a:r>
              <a:rPr lang="en-US" sz="2400" dirty="0" smtClean="0"/>
              <a:t>)</a:t>
            </a:r>
          </a:p>
          <a:p>
            <a:pPr marL="320040" indent="-320040" fontAlgn="auto">
              <a:spcAft>
                <a:spcPts val="0"/>
              </a:spcAft>
              <a:buFont typeface="Wingdings"/>
              <a:buChar char=""/>
              <a:defRPr/>
            </a:pPr>
            <a:r>
              <a:rPr lang="en-US" sz="2600" dirty="0" smtClean="0"/>
              <a:t>Hispanics spend </a:t>
            </a:r>
            <a:r>
              <a:rPr lang="en-US" sz="2600" dirty="0" smtClean="0">
                <a:solidFill>
                  <a:schemeClr val="accent2"/>
                </a:solidFill>
              </a:rPr>
              <a:t>.69 hours/day </a:t>
            </a:r>
            <a:r>
              <a:rPr lang="en-US" sz="2600" dirty="0" smtClean="0"/>
              <a:t>reading newspapers and </a:t>
            </a:r>
            <a:r>
              <a:rPr lang="en-US" sz="2600" dirty="0" smtClean="0">
                <a:solidFill>
                  <a:schemeClr val="accent2"/>
                </a:solidFill>
              </a:rPr>
              <a:t>.28 hours/day </a:t>
            </a:r>
            <a:r>
              <a:rPr lang="en-US" sz="2600" dirty="0" smtClean="0"/>
              <a:t>reading magazines (Strategy Research Consulting)</a:t>
            </a:r>
            <a:r>
              <a:rPr lang="en-US" sz="2800" dirty="0" smtClean="0"/>
              <a:t/>
            </a:r>
            <a:br>
              <a:rPr lang="en-US" sz="2800" dirty="0" smtClean="0"/>
            </a:br>
            <a:r>
              <a:rPr lang="en-US" dirty="0" smtClean="0"/>
              <a:t/>
            </a:r>
            <a:br>
              <a:rPr lang="en-US" dirty="0" smtClean="0"/>
            </a:b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612775" y="228600"/>
            <a:ext cx="8153400" cy="990600"/>
          </a:xfrm>
        </p:spPr>
        <p:txBody>
          <a:bodyPr/>
          <a:lstStyle/>
          <a:p>
            <a:r>
              <a:rPr lang="en-US" smtClean="0"/>
              <a:t>Who is (or is not) on campus?</a:t>
            </a:r>
          </a:p>
        </p:txBody>
      </p:sp>
      <p:sp>
        <p:nvSpPr>
          <p:cNvPr id="30722" name="Content Placeholder 2"/>
          <p:cNvSpPr>
            <a:spLocks noGrp="1"/>
          </p:cNvSpPr>
          <p:nvPr>
            <p:ph sz="quarter" idx="1"/>
          </p:nvPr>
        </p:nvSpPr>
        <p:spPr>
          <a:xfrm>
            <a:off x="612775" y="1600200"/>
            <a:ext cx="8153400" cy="4495800"/>
          </a:xfrm>
        </p:spPr>
        <p:txBody>
          <a:bodyPr/>
          <a:lstStyle/>
          <a:p>
            <a:r>
              <a:rPr lang="en-US" smtClean="0"/>
              <a:t>In 2005, Hispanic students represented </a:t>
            </a:r>
            <a:r>
              <a:rPr lang="en-US" smtClean="0">
                <a:solidFill>
                  <a:schemeClr val="accent2"/>
                </a:solidFill>
              </a:rPr>
              <a:t>11%</a:t>
            </a:r>
            <a:r>
              <a:rPr lang="en-US" smtClean="0"/>
              <a:t> of total student enrollment in higher education (up 6% from 1990)</a:t>
            </a:r>
          </a:p>
          <a:p>
            <a:r>
              <a:rPr lang="en-US" smtClean="0"/>
              <a:t>Between 2000 &amp; 2005, the number of Hispanics enrolled in undergraduate education increased by 30%.</a:t>
            </a:r>
          </a:p>
          <a:p>
            <a:pPr algn="r">
              <a:buFont typeface="Arial" charset="0"/>
              <a:buNone/>
            </a:pPr>
            <a:r>
              <a:rPr lang="en-US" sz="1800" smtClean="0"/>
              <a:t>Source: NCES, Digest of Education Statistics, 2007</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
  <TotalTime>519</TotalTime>
  <Words>1964</Words>
  <Application>Microsoft Office PowerPoint</Application>
  <PresentationFormat>On-screen Show (4:3)</PresentationFormat>
  <Paragraphs>240</Paragraphs>
  <Slides>24</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Median</vt:lpstr>
      <vt:lpstr>Chart</vt:lpstr>
      <vt:lpstr>Add Salsa without losing your UC flavor </vt:lpstr>
      <vt:lpstr>Introductions Los Colegas (the colleagues) </vt:lpstr>
      <vt:lpstr>Session Objectives</vt:lpstr>
      <vt:lpstr>Your Expectations</vt:lpstr>
      <vt:lpstr>The Foundation/El Fundamiento</vt:lpstr>
      <vt:lpstr>Definition of Terms: Identity</vt:lpstr>
      <vt:lpstr>The union serves as a unifying force that honors each individual and values diversity. The union fosters a sense of community that cultivates enduring loyalty to the college. </vt:lpstr>
      <vt:lpstr>Hispanics in America</vt:lpstr>
      <vt:lpstr>Who is (or is not) on campus?</vt:lpstr>
      <vt:lpstr>Students’ Hispanic Origin</vt:lpstr>
      <vt:lpstr>Age/Gender of Students Enrolled (18-24 year-olds)</vt:lpstr>
      <vt:lpstr>First Generation Status</vt:lpstr>
      <vt:lpstr>Hispanic Students are Located…</vt:lpstr>
      <vt:lpstr>Hispanic Students are Located…</vt:lpstr>
      <vt:lpstr>Hispanic Students are Located…</vt:lpstr>
      <vt:lpstr>Hispanic Students are Located…</vt:lpstr>
      <vt:lpstr>Campus Environment for Latinos</vt:lpstr>
      <vt:lpstr>Slide 18</vt:lpstr>
      <vt:lpstr>¿Que signifíca?</vt:lpstr>
      <vt:lpstr>Today’s Opportunities with Latino students</vt:lpstr>
      <vt:lpstr>Great…but I’m not Latino…</vt:lpstr>
      <vt:lpstr>Q &amp; A</vt:lpstr>
      <vt:lpstr>Additional Resources</vt:lpstr>
      <vt:lpstr>Additional 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Salsa without losing your UC flavor</dc:title>
  <dc:creator>kramirez</dc:creator>
  <cp:lastModifiedBy>Delma D. Olivarez</cp:lastModifiedBy>
  <cp:revision>16</cp:revision>
  <dcterms:created xsi:type="dcterms:W3CDTF">2009-09-29T16:10:31Z</dcterms:created>
  <dcterms:modified xsi:type="dcterms:W3CDTF">2009-10-28T16:30:13Z</dcterms:modified>
</cp:coreProperties>
</file>